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1"/>
  </p:sldMasterIdLst>
  <p:notesMasterIdLst>
    <p:notesMasterId r:id="rId42"/>
  </p:notesMasterIdLst>
  <p:handoutMasterIdLst>
    <p:handoutMasterId r:id="rId43"/>
  </p:handoutMasterIdLst>
  <p:sldIdLst>
    <p:sldId id="256" r:id="rId2"/>
    <p:sldId id="373" r:id="rId3"/>
    <p:sldId id="303" r:id="rId4"/>
    <p:sldId id="375" r:id="rId5"/>
    <p:sldId id="376" r:id="rId6"/>
    <p:sldId id="379" r:id="rId7"/>
    <p:sldId id="457" r:id="rId8"/>
    <p:sldId id="378" r:id="rId9"/>
    <p:sldId id="454" r:id="rId10"/>
    <p:sldId id="384" r:id="rId11"/>
    <p:sldId id="423" r:id="rId12"/>
    <p:sldId id="386" r:id="rId13"/>
    <p:sldId id="387" r:id="rId14"/>
    <p:sldId id="388" r:id="rId15"/>
    <p:sldId id="389" r:id="rId16"/>
    <p:sldId id="391" r:id="rId17"/>
    <p:sldId id="394" r:id="rId18"/>
    <p:sldId id="458" r:id="rId19"/>
    <p:sldId id="465" r:id="rId20"/>
    <p:sldId id="464" r:id="rId21"/>
    <p:sldId id="466" r:id="rId22"/>
    <p:sldId id="431" r:id="rId23"/>
    <p:sldId id="432" r:id="rId24"/>
    <p:sldId id="462" r:id="rId25"/>
    <p:sldId id="434" r:id="rId26"/>
    <p:sldId id="459" r:id="rId27"/>
    <p:sldId id="426" r:id="rId28"/>
    <p:sldId id="427" r:id="rId29"/>
    <p:sldId id="438" r:id="rId30"/>
    <p:sldId id="460" r:id="rId31"/>
    <p:sldId id="461" r:id="rId32"/>
    <p:sldId id="412" r:id="rId33"/>
    <p:sldId id="413" r:id="rId34"/>
    <p:sldId id="414" r:id="rId35"/>
    <p:sldId id="415" r:id="rId36"/>
    <p:sldId id="416" r:id="rId37"/>
    <p:sldId id="417" r:id="rId38"/>
    <p:sldId id="418" r:id="rId39"/>
    <p:sldId id="419" r:id="rId40"/>
    <p:sldId id="455" r:id="rId41"/>
  </p:sldIdLst>
  <p:sldSz cx="9144000" cy="6858000" type="screen4x3"/>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2718" autoAdjust="0"/>
  </p:normalViewPr>
  <p:slideViewPr>
    <p:cSldViewPr>
      <p:cViewPr>
        <p:scale>
          <a:sx n="98" d="100"/>
          <a:sy n="98" d="100"/>
        </p:scale>
        <p:origin x="-360" y="12"/>
      </p:cViewPr>
      <p:guideLst>
        <p:guide orient="horz" pos="2160"/>
        <p:guide pos="2880"/>
      </p:guideLst>
    </p:cSldViewPr>
  </p:slideViewPr>
  <p:outlineViewPr>
    <p:cViewPr>
      <p:scale>
        <a:sx n="33" d="100"/>
        <a:sy n="33" d="100"/>
      </p:scale>
      <p:origin x="0" y="1769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276255" cy="337059"/>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5587734" y="3"/>
            <a:ext cx="4276255" cy="337059"/>
          </a:xfrm>
          <a:prstGeom prst="rect">
            <a:avLst/>
          </a:prstGeom>
        </p:spPr>
        <p:txBody>
          <a:bodyPr vert="horz" lIns="91367" tIns="45683" rIns="91367" bIns="45683" rtlCol="0"/>
          <a:lstStyle>
            <a:lvl1pPr algn="r">
              <a:defRPr sz="1200"/>
            </a:lvl1pPr>
          </a:lstStyle>
          <a:p>
            <a:fld id="{F4401BD2-5EB9-4A49-98BD-1A7998E91B1A}" type="datetimeFigureOut">
              <a:rPr lang="en-US" smtClean="0"/>
              <a:pPr/>
              <a:t>6/26/2018</a:t>
            </a:fld>
            <a:endParaRPr lang="en-US"/>
          </a:p>
        </p:txBody>
      </p:sp>
      <p:sp>
        <p:nvSpPr>
          <p:cNvPr id="4" name="Footer Placeholder 3"/>
          <p:cNvSpPr>
            <a:spLocks noGrp="1"/>
          </p:cNvSpPr>
          <p:nvPr>
            <p:ph type="ftr" sz="quarter" idx="2"/>
          </p:nvPr>
        </p:nvSpPr>
        <p:spPr>
          <a:xfrm>
            <a:off x="3" y="6397620"/>
            <a:ext cx="4276255" cy="337059"/>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5587734" y="6397620"/>
            <a:ext cx="4276255" cy="337059"/>
          </a:xfrm>
          <a:prstGeom prst="rect">
            <a:avLst/>
          </a:prstGeom>
        </p:spPr>
        <p:txBody>
          <a:bodyPr vert="horz" lIns="91367" tIns="45683" rIns="91367" bIns="45683" rtlCol="0" anchor="b"/>
          <a:lstStyle>
            <a:lvl1pPr algn="r">
              <a:defRPr sz="1200"/>
            </a:lvl1pPr>
          </a:lstStyle>
          <a:p>
            <a:fld id="{DF9CE108-C0D5-4B00-89CE-A5FC7B34CE4F}" type="slidenum">
              <a:rPr lang="en-US" smtClean="0"/>
              <a:pPr/>
              <a:t>‹#›</a:t>
            </a:fld>
            <a:endParaRPr lang="en-US"/>
          </a:p>
        </p:txBody>
      </p:sp>
    </p:spTree>
    <p:extLst>
      <p:ext uri="{BB962C8B-B14F-4D97-AF65-F5344CB8AC3E}">
        <p14:creationId xmlns:p14="http://schemas.microsoft.com/office/powerpoint/2010/main" xmlns="" val="281843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275403" cy="336788"/>
          </a:xfrm>
          <a:prstGeom prst="rect">
            <a:avLst/>
          </a:prstGeom>
        </p:spPr>
        <p:txBody>
          <a:bodyPr vert="horz" lIns="91728" tIns="45863" rIns="91728" bIns="45863" rtlCol="0"/>
          <a:lstStyle>
            <a:lvl1pPr algn="l">
              <a:defRPr sz="1200"/>
            </a:lvl1pPr>
          </a:lstStyle>
          <a:p>
            <a:endParaRPr lang="en-US" dirty="0"/>
          </a:p>
        </p:txBody>
      </p:sp>
      <p:sp>
        <p:nvSpPr>
          <p:cNvPr id="3" name="Date Placeholder 2"/>
          <p:cNvSpPr>
            <a:spLocks noGrp="1"/>
          </p:cNvSpPr>
          <p:nvPr>
            <p:ph type="dt" idx="1"/>
          </p:nvPr>
        </p:nvSpPr>
        <p:spPr>
          <a:xfrm>
            <a:off x="5588629" y="0"/>
            <a:ext cx="4275403" cy="336788"/>
          </a:xfrm>
          <a:prstGeom prst="rect">
            <a:avLst/>
          </a:prstGeom>
        </p:spPr>
        <p:txBody>
          <a:bodyPr vert="horz" lIns="91728" tIns="45863" rIns="91728" bIns="45863" rtlCol="0"/>
          <a:lstStyle>
            <a:lvl1pPr algn="r">
              <a:defRPr sz="1200"/>
            </a:lvl1pPr>
          </a:lstStyle>
          <a:p>
            <a:fld id="{27E72554-A82D-4663-BA24-E4757CF35CBE}" type="datetimeFigureOut">
              <a:rPr lang="en-US" smtClean="0"/>
              <a:pPr/>
              <a:t>6/26/2018</a:t>
            </a:fld>
            <a:endParaRPr lang="en-US" dirty="0"/>
          </a:p>
        </p:txBody>
      </p:sp>
      <p:sp>
        <p:nvSpPr>
          <p:cNvPr id="4" name="Slide Image Placeholder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728" tIns="45863" rIns="91728" bIns="45863" rtlCol="0" anchor="ctr"/>
          <a:lstStyle/>
          <a:p>
            <a:endParaRPr lang="en-US" dirty="0"/>
          </a:p>
        </p:txBody>
      </p:sp>
      <p:sp>
        <p:nvSpPr>
          <p:cNvPr id="5" name="Notes Placeholder 4"/>
          <p:cNvSpPr>
            <a:spLocks noGrp="1"/>
          </p:cNvSpPr>
          <p:nvPr>
            <p:ph type="body" sz="quarter" idx="3"/>
          </p:nvPr>
        </p:nvSpPr>
        <p:spPr>
          <a:xfrm>
            <a:off x="986632" y="3199490"/>
            <a:ext cx="7893050" cy="3031093"/>
          </a:xfrm>
          <a:prstGeom prst="rect">
            <a:avLst/>
          </a:prstGeom>
        </p:spPr>
        <p:txBody>
          <a:bodyPr vert="horz" lIns="91728" tIns="45863" rIns="91728" bIns="458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6397806"/>
            <a:ext cx="4275403" cy="336788"/>
          </a:xfrm>
          <a:prstGeom prst="rect">
            <a:avLst/>
          </a:prstGeom>
        </p:spPr>
        <p:txBody>
          <a:bodyPr vert="horz" lIns="91728" tIns="45863" rIns="91728" bIns="4586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88629" y="6397806"/>
            <a:ext cx="4275403" cy="336788"/>
          </a:xfrm>
          <a:prstGeom prst="rect">
            <a:avLst/>
          </a:prstGeom>
        </p:spPr>
        <p:txBody>
          <a:bodyPr vert="horz" lIns="91728" tIns="45863" rIns="91728" bIns="45863" rtlCol="0" anchor="b"/>
          <a:lstStyle>
            <a:lvl1pPr algn="r">
              <a:defRPr sz="1200"/>
            </a:lvl1pPr>
          </a:lstStyle>
          <a:p>
            <a:fld id="{BF1198DD-121A-4D6B-9A3B-9612C3FFC556}" type="slidenum">
              <a:rPr lang="en-US" smtClean="0"/>
              <a:pPr/>
              <a:t>‹#›</a:t>
            </a:fld>
            <a:endParaRPr lang="en-US" dirty="0"/>
          </a:p>
        </p:txBody>
      </p:sp>
    </p:spTree>
    <p:extLst>
      <p:ext uri="{BB962C8B-B14F-4D97-AF65-F5344CB8AC3E}">
        <p14:creationId xmlns:p14="http://schemas.microsoft.com/office/powerpoint/2010/main" xmlns="" val="7412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a:t>
            </a:fld>
            <a:endParaRPr lang="en-US" dirty="0"/>
          </a:p>
        </p:txBody>
      </p:sp>
    </p:spTree>
    <p:extLst>
      <p:ext uri="{BB962C8B-B14F-4D97-AF65-F5344CB8AC3E}">
        <p14:creationId xmlns:p14="http://schemas.microsoft.com/office/powerpoint/2010/main" xmlns="" val="24846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75" y="504825"/>
            <a:ext cx="3370263" cy="25273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11</a:t>
            </a:fld>
            <a:endParaRPr lang="en-US" dirty="0"/>
          </a:p>
        </p:txBody>
      </p:sp>
    </p:spTree>
    <p:extLst>
      <p:ext uri="{BB962C8B-B14F-4D97-AF65-F5344CB8AC3E}">
        <p14:creationId xmlns:p14="http://schemas.microsoft.com/office/powerpoint/2010/main" xmlns="" val="38263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48025" y="504825"/>
            <a:ext cx="3370263" cy="2527300"/>
          </a:xfrm>
        </p:spPr>
      </p:sp>
      <p:sp>
        <p:nvSpPr>
          <p:cNvPr id="3" name="Notes Placeholder 2"/>
          <p:cNvSpPr>
            <a:spLocks noGrp="1"/>
          </p:cNvSpPr>
          <p:nvPr>
            <p:ph type="body" idx="1"/>
          </p:nvPr>
        </p:nvSpPr>
        <p:spPr>
          <a:xfrm>
            <a:off x="509216" y="3199352"/>
            <a:ext cx="8371168" cy="3031364"/>
          </a:xfrm>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25" y="504825"/>
            <a:ext cx="3370263" cy="2527300"/>
          </a:xfrm>
        </p:spPr>
      </p:sp>
      <p:sp>
        <p:nvSpPr>
          <p:cNvPr id="3" name="Notes Placeholder 2"/>
          <p:cNvSpPr>
            <a:spLocks noGrp="1"/>
          </p:cNvSpPr>
          <p:nvPr>
            <p:ph type="body" idx="1"/>
          </p:nvPr>
        </p:nvSpPr>
        <p:spPr>
          <a:xfrm>
            <a:off x="951610" y="3264470"/>
            <a:ext cx="8626688" cy="3031364"/>
          </a:xfrm>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17</a:t>
            </a:fld>
            <a:endParaRPr lang="en-US" dirty="0"/>
          </a:p>
        </p:txBody>
      </p:sp>
    </p:spTree>
    <p:extLst>
      <p:ext uri="{BB962C8B-B14F-4D97-AF65-F5344CB8AC3E}">
        <p14:creationId xmlns:p14="http://schemas.microsoft.com/office/powerpoint/2010/main" xmlns="" val="34839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18</a:t>
            </a:fld>
            <a:endParaRPr lang="en-US" dirty="0"/>
          </a:p>
        </p:txBody>
      </p:sp>
    </p:spTree>
    <p:extLst>
      <p:ext uri="{BB962C8B-B14F-4D97-AF65-F5344CB8AC3E}">
        <p14:creationId xmlns:p14="http://schemas.microsoft.com/office/powerpoint/2010/main" xmlns="" val="257232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19</a:t>
            </a:fld>
            <a:endParaRPr lang="en-US" dirty="0"/>
          </a:p>
        </p:txBody>
      </p:sp>
    </p:spTree>
    <p:extLst>
      <p:ext uri="{BB962C8B-B14F-4D97-AF65-F5344CB8AC3E}">
        <p14:creationId xmlns:p14="http://schemas.microsoft.com/office/powerpoint/2010/main" xmlns="" val="317672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a:t>
            </a:fld>
            <a:endParaRPr lang="en-US" dirty="0"/>
          </a:p>
        </p:txBody>
      </p:sp>
    </p:spTree>
    <p:extLst>
      <p:ext uri="{BB962C8B-B14F-4D97-AF65-F5344CB8AC3E}">
        <p14:creationId xmlns:p14="http://schemas.microsoft.com/office/powerpoint/2010/main" xmlns="" val="919823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20</a:t>
            </a:fld>
            <a:endParaRPr lang="en-US" dirty="0"/>
          </a:p>
        </p:txBody>
      </p:sp>
    </p:spTree>
    <p:extLst>
      <p:ext uri="{BB962C8B-B14F-4D97-AF65-F5344CB8AC3E}">
        <p14:creationId xmlns:p14="http://schemas.microsoft.com/office/powerpoint/2010/main" xmlns="" val="12816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21</a:t>
            </a:fld>
            <a:endParaRPr lang="en-US" dirty="0"/>
          </a:p>
        </p:txBody>
      </p:sp>
    </p:spTree>
    <p:extLst>
      <p:ext uri="{BB962C8B-B14F-4D97-AF65-F5344CB8AC3E}">
        <p14:creationId xmlns:p14="http://schemas.microsoft.com/office/powerpoint/2010/main" xmlns="" val="2019476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22</a:t>
            </a:fld>
            <a:endParaRPr lang="en-US" dirty="0"/>
          </a:p>
        </p:txBody>
      </p:sp>
    </p:spTree>
    <p:extLst>
      <p:ext uri="{BB962C8B-B14F-4D97-AF65-F5344CB8AC3E}">
        <p14:creationId xmlns:p14="http://schemas.microsoft.com/office/powerpoint/2010/main" xmlns="" val="200835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23</a:t>
            </a:fld>
            <a:endParaRPr lang="en-US" dirty="0"/>
          </a:p>
        </p:txBody>
      </p:sp>
    </p:spTree>
    <p:extLst>
      <p:ext uri="{BB962C8B-B14F-4D97-AF65-F5344CB8AC3E}">
        <p14:creationId xmlns:p14="http://schemas.microsoft.com/office/powerpoint/2010/main" xmlns="" val="1437235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24</a:t>
            </a:fld>
            <a:endParaRPr lang="en-US" dirty="0"/>
          </a:p>
        </p:txBody>
      </p:sp>
    </p:spTree>
    <p:extLst>
      <p:ext uri="{BB962C8B-B14F-4D97-AF65-F5344CB8AC3E}">
        <p14:creationId xmlns:p14="http://schemas.microsoft.com/office/powerpoint/2010/main" xmlns="" val="1715139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25</a:t>
            </a:fld>
            <a:endParaRPr lang="en-US" dirty="0"/>
          </a:p>
        </p:txBody>
      </p:sp>
    </p:spTree>
    <p:extLst>
      <p:ext uri="{BB962C8B-B14F-4D97-AF65-F5344CB8AC3E}">
        <p14:creationId xmlns:p14="http://schemas.microsoft.com/office/powerpoint/2010/main" xmlns="" val="3328016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26</a:t>
            </a:fld>
            <a:endParaRPr lang="en-US" dirty="0"/>
          </a:p>
        </p:txBody>
      </p:sp>
    </p:spTree>
    <p:extLst>
      <p:ext uri="{BB962C8B-B14F-4D97-AF65-F5344CB8AC3E}">
        <p14:creationId xmlns:p14="http://schemas.microsoft.com/office/powerpoint/2010/main" xmlns="" val="3866490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27</a:t>
            </a:fld>
            <a:endParaRPr lang="en-US" dirty="0"/>
          </a:p>
        </p:txBody>
      </p:sp>
    </p:spTree>
    <p:extLst>
      <p:ext uri="{BB962C8B-B14F-4D97-AF65-F5344CB8AC3E}">
        <p14:creationId xmlns:p14="http://schemas.microsoft.com/office/powerpoint/2010/main" xmlns="" val="3808023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28</a:t>
            </a:fld>
            <a:endParaRPr lang="en-US" dirty="0"/>
          </a:p>
        </p:txBody>
      </p:sp>
    </p:spTree>
    <p:extLst>
      <p:ext uri="{BB962C8B-B14F-4D97-AF65-F5344CB8AC3E}">
        <p14:creationId xmlns:p14="http://schemas.microsoft.com/office/powerpoint/2010/main" xmlns="" val="1387673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29</a:t>
            </a:fld>
            <a:endParaRPr lang="en-US" dirty="0"/>
          </a:p>
        </p:txBody>
      </p:sp>
    </p:spTree>
    <p:extLst>
      <p:ext uri="{BB962C8B-B14F-4D97-AF65-F5344CB8AC3E}">
        <p14:creationId xmlns:p14="http://schemas.microsoft.com/office/powerpoint/2010/main" xmlns="" val="231437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a:t>
            </a:fld>
            <a:endParaRPr lang="en-US" dirty="0"/>
          </a:p>
        </p:txBody>
      </p:sp>
    </p:spTree>
    <p:extLst>
      <p:ext uri="{BB962C8B-B14F-4D97-AF65-F5344CB8AC3E}">
        <p14:creationId xmlns:p14="http://schemas.microsoft.com/office/powerpoint/2010/main" xmlns="" val="522618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30</a:t>
            </a:fld>
            <a:endParaRPr lang="en-US" dirty="0"/>
          </a:p>
        </p:txBody>
      </p:sp>
    </p:spTree>
    <p:extLst>
      <p:ext uri="{BB962C8B-B14F-4D97-AF65-F5344CB8AC3E}">
        <p14:creationId xmlns:p14="http://schemas.microsoft.com/office/powerpoint/2010/main" xmlns="" val="2490576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31</a:t>
            </a:fld>
            <a:endParaRPr lang="en-US" dirty="0"/>
          </a:p>
        </p:txBody>
      </p:sp>
    </p:spTree>
    <p:extLst>
      <p:ext uri="{BB962C8B-B14F-4D97-AF65-F5344CB8AC3E}">
        <p14:creationId xmlns:p14="http://schemas.microsoft.com/office/powerpoint/2010/main" xmlns="" val="2307334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32</a:t>
            </a:fld>
            <a:endParaRPr lang="en-US" dirty="0"/>
          </a:p>
        </p:txBody>
      </p:sp>
    </p:spTree>
    <p:extLst>
      <p:ext uri="{BB962C8B-B14F-4D97-AF65-F5344CB8AC3E}">
        <p14:creationId xmlns:p14="http://schemas.microsoft.com/office/powerpoint/2010/main" xmlns="" val="3446089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4</a:t>
            </a:fld>
            <a:endParaRPr lang="en-US" dirty="0"/>
          </a:p>
        </p:txBody>
      </p:sp>
    </p:spTree>
    <p:extLst>
      <p:ext uri="{BB962C8B-B14F-4D97-AF65-F5344CB8AC3E}">
        <p14:creationId xmlns:p14="http://schemas.microsoft.com/office/powerpoint/2010/main" xmlns="" val="593081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5</a:t>
            </a:fld>
            <a:endParaRPr lang="en-US" dirty="0"/>
          </a:p>
        </p:txBody>
      </p:sp>
    </p:spTree>
    <p:extLst>
      <p:ext uri="{BB962C8B-B14F-4D97-AF65-F5344CB8AC3E}">
        <p14:creationId xmlns:p14="http://schemas.microsoft.com/office/powerpoint/2010/main" xmlns="" val="28947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0400" y="266700"/>
            <a:ext cx="3687763" cy="2765425"/>
          </a:xfrm>
        </p:spPr>
      </p:sp>
      <p:sp>
        <p:nvSpPr>
          <p:cNvPr id="3" name="Notes Placeholder 2"/>
          <p:cNvSpPr>
            <a:spLocks noGrp="1"/>
          </p:cNvSpPr>
          <p:nvPr>
            <p:ph type="body" idx="1"/>
          </p:nvPr>
        </p:nvSpPr>
        <p:spPr>
          <a:xfrm>
            <a:off x="509217" y="3199352"/>
            <a:ext cx="8958481" cy="3031364"/>
          </a:xfrm>
        </p:spPr>
        <p:txBody>
          <a:bodyPr>
            <a:normAutofit/>
          </a:bodyPr>
          <a:lstStyle/>
          <a:p>
            <a:pPr algn="just">
              <a:buFont typeface="Arial" pitchFamily="34" charset="0"/>
              <a:buChar char="•"/>
            </a:pPr>
            <a:r>
              <a:rPr lang="en-US" sz="2400" b="1" dirty="0">
                <a:solidFill>
                  <a:srgbClr val="00B050"/>
                </a:solidFill>
              </a:rPr>
              <a:t> </a:t>
            </a:r>
            <a:endParaRPr lang="en-IN" sz="2400"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7</a:t>
            </a:fld>
            <a:endParaRPr lang="en-US" dirty="0"/>
          </a:p>
        </p:txBody>
      </p:sp>
    </p:spTree>
    <p:extLst>
      <p:ext uri="{BB962C8B-B14F-4D97-AF65-F5344CB8AC3E}">
        <p14:creationId xmlns:p14="http://schemas.microsoft.com/office/powerpoint/2010/main" xmlns="" val="94586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8</a:t>
            </a:fld>
            <a:endParaRPr lang="en-US" dirty="0"/>
          </a:p>
        </p:txBody>
      </p:sp>
    </p:spTree>
    <p:extLst>
      <p:ext uri="{BB962C8B-B14F-4D97-AF65-F5344CB8AC3E}">
        <p14:creationId xmlns:p14="http://schemas.microsoft.com/office/powerpoint/2010/main" xmlns="" val="7399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8638" y="317500"/>
            <a:ext cx="3619500" cy="2714625"/>
          </a:xfrm>
        </p:spPr>
      </p:sp>
      <p:sp>
        <p:nvSpPr>
          <p:cNvPr id="3" name="Notes Placeholder 2"/>
          <p:cNvSpPr>
            <a:spLocks noGrp="1"/>
          </p:cNvSpPr>
          <p:nvPr>
            <p:ph type="body" idx="1"/>
          </p:nvPr>
        </p:nvSpPr>
        <p:spPr>
          <a:xfrm>
            <a:off x="509216" y="3199352"/>
            <a:ext cx="9069082" cy="3031364"/>
          </a:xfrm>
        </p:spPr>
        <p:txBody>
          <a:bodyPr>
            <a:normAutofit/>
          </a:bodyPr>
          <a:lstStyle/>
          <a:p>
            <a:endParaRPr lang="en-IN" sz="3200" dirty="0">
              <a:solidFill>
                <a:srgbClr val="00B050"/>
              </a:solidFill>
            </a:endParaRPr>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1087749-275D-49F3-A8DC-865DC34004A2}" type="datetime1">
              <a:rPr lang="en-US" smtClean="0"/>
              <a:pPr/>
              <a:t>6/26/2018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8F70981-5056-4AA8-B13A-2ED8841A4BB7}" type="slidenum">
              <a:rPr lang="en-US" smtClean="0"/>
              <a:pPr/>
              <a:t>‹#›</a:t>
            </a:fld>
            <a:endParaRPr lang="en-US" dirty="0"/>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31D101-2969-421F-A930-CBD8642BC7B1}" type="datetime1">
              <a:rPr lang="en-US" smtClean="0"/>
              <a:pPr/>
              <a:t>6/26/2018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8F70981-5056-4AA8-B13A-2ED8841A4BB7}" type="slidenum">
              <a:rPr lang="en-US" smtClean="0"/>
              <a:pPr/>
              <a:t>‹#›</a:t>
            </a:fld>
            <a:endParaRPr lang="en-US" dirty="0"/>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FDC9C3-116E-4836-9659-A64C5D592EE7}" type="datetime1">
              <a:rPr lang="en-US" smtClean="0"/>
              <a:pPr/>
              <a:t>6/26/2018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8F70981-5056-4AA8-B13A-2ED8841A4BB7}" type="slidenum">
              <a:rPr lang="en-US" smtClean="0"/>
              <a:pPr/>
              <a:t>‹#›</a:t>
            </a:fld>
            <a:endParaRPr lang="en-US" dirty="0"/>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20014A-7337-4445-A6E8-BC8DBB3946D9}" type="datetime1">
              <a:rPr lang="en-US" smtClean="0"/>
              <a:pPr/>
              <a:t>6/26/2018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8F70981-5056-4AA8-B13A-2ED8841A4BB7}"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6D6D9BD-17E1-4E75-9D81-7ACDECD95C94}" type="datetime1">
              <a:rPr lang="en-US" smtClean="0"/>
              <a:pPr/>
              <a:t>6/26/2018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8F70981-5056-4AA8-B13A-2ED8841A4BB7}"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BB40F0-DF8A-4D64-8804-51001AB96967}" type="datetime1">
              <a:rPr lang="en-US" smtClean="0"/>
              <a:pPr/>
              <a:t>6/26/2018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8F70981-5056-4AA8-B13A-2ED8841A4BB7}"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7BAF04-EF43-43D7-B269-3A2C2C6BB90C}" type="datetime1">
              <a:rPr lang="en-US" smtClean="0"/>
              <a:pPr/>
              <a:t>6/26/2018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C8F70981-5056-4AA8-B13A-2ED8841A4BB7}" type="slidenum">
              <a:rPr lang="en-US" smtClean="0"/>
              <a:pPr/>
              <a:t>‹#›</a:t>
            </a:fld>
            <a:endParaRPr lang="en-US" dirty="0"/>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32401C9-E512-465A-BAF0-60662BA1053A}" type="datetime1">
              <a:rPr lang="en-US" smtClean="0"/>
              <a:pPr/>
              <a:t>6/26/2018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C8F70981-5056-4AA8-B13A-2ED8841A4BB7}"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8CEE6C-56A0-4527-96E1-D16A3416B1EE}" type="datetime1">
              <a:rPr lang="en-US" smtClean="0"/>
              <a:pPr/>
              <a:t>6/26/2018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C8F70981-5056-4AA8-B13A-2ED8841A4BB7}" type="slidenum">
              <a:rPr lang="en-US" smtClean="0"/>
              <a:pPr/>
              <a:t>‹#›</a:t>
            </a:fld>
            <a:endParaRPr lang="en-US" dirty="0"/>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A94271D-E15B-43C8-AFB2-AFA6CE756533}" type="datetime1">
              <a:rPr lang="en-US" smtClean="0"/>
              <a:pPr/>
              <a:t>6/26/2018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8F70981-5056-4AA8-B13A-2ED8841A4BB7}" type="slidenum">
              <a:rPr lang="en-US" smtClean="0"/>
              <a:pPr/>
              <a:t>‹#›</a:t>
            </a:fld>
            <a:endParaRPr lang="en-US" dirty="0"/>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F4F5887-29C1-4D91-AC8C-F45AA6AFB3ED}" type="datetime1">
              <a:rPr lang="en-US" smtClean="0"/>
              <a:pPr/>
              <a:t>6/26/2018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8F70981-5056-4AA8-B13A-2ED8841A4BB7}"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02CE72-4343-41A2-9A33-292D42ACDFC2}" type="datetime1">
              <a:rPr lang="en-US" smtClean="0"/>
              <a:pPr/>
              <a:t>6/26/2018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8F70981-5056-4AA8-B13A-2ED8841A4B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ransition spd="med"/>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077200" cy="1066800"/>
          </a:xfrm>
        </p:spPr>
        <p:txBody>
          <a:bodyPr>
            <a:noAutofit/>
          </a:bodyPr>
          <a:lstStyle/>
          <a:p>
            <a:r>
              <a:rPr lang="en-US" sz="3600" b="0" u="sng" dirty="0" smtClean="0"/>
              <a:t>   </a:t>
            </a:r>
            <a:endParaRPr lang="en-US" sz="3600" b="0" u="sng" dirty="0"/>
          </a:p>
        </p:txBody>
      </p:sp>
      <p:sp>
        <p:nvSpPr>
          <p:cNvPr id="3" name="Subtitle 2"/>
          <p:cNvSpPr>
            <a:spLocks noGrp="1"/>
          </p:cNvSpPr>
          <p:nvPr>
            <p:ph type="subTitle" idx="1"/>
          </p:nvPr>
        </p:nvSpPr>
        <p:spPr>
          <a:xfrm>
            <a:off x="285720" y="214290"/>
            <a:ext cx="8501122" cy="1357322"/>
          </a:xfrm>
        </p:spPr>
        <p:style>
          <a:lnRef idx="2">
            <a:schemeClr val="accent1"/>
          </a:lnRef>
          <a:fillRef idx="1002">
            <a:schemeClr val="lt2"/>
          </a:fillRef>
          <a:effectRef idx="0">
            <a:schemeClr val="accent1"/>
          </a:effectRef>
          <a:fontRef idx="minor">
            <a:schemeClr val="dk1"/>
          </a:fontRef>
        </p:style>
        <p:txBody>
          <a:bodyPr anchor="ctr">
            <a:normAutofit fontScale="32500" lnSpcReduction="20000"/>
          </a:bodyPr>
          <a:lstStyle/>
          <a:p>
            <a:pPr algn="ctr"/>
            <a:r>
              <a:rPr lang="en-US" sz="8000" b="1" dirty="0" smtClean="0">
                <a:solidFill>
                  <a:schemeClr val="accent3"/>
                </a:solidFill>
                <a:latin typeface="Bookman Old Style" pitchFamily="18" charset="0"/>
                <a:cs typeface="Tahoma" pitchFamily="34" charset="0"/>
              </a:rPr>
              <a:t>MID DAY MEAL SCHEME                                        GOVT.OF HARYANA</a:t>
            </a:r>
          </a:p>
          <a:p>
            <a:pPr algn="ctr"/>
            <a:r>
              <a:rPr lang="en-US" sz="8000" b="1" dirty="0" smtClean="0">
                <a:solidFill>
                  <a:schemeClr val="accent3"/>
                </a:solidFill>
                <a:latin typeface="Bookman Old Style" pitchFamily="18" charset="0"/>
                <a:cs typeface="Tahoma" pitchFamily="34" charset="0"/>
              </a:rPr>
              <a:t>ANNUAL WORK PLAN &amp; BUDGET 2018-19</a:t>
            </a:r>
          </a:p>
          <a:p>
            <a:pPr algn="ctr"/>
            <a:endParaRPr lang="en-US" b="1" dirty="0" smtClean="0">
              <a:latin typeface="Book Antiqua" pitchFamily="18" charset="0"/>
            </a:endParaRPr>
          </a:p>
        </p:txBody>
      </p:sp>
      <p:sp>
        <p:nvSpPr>
          <p:cNvPr id="6" name="Slide Number Placeholder 5"/>
          <p:cNvSpPr>
            <a:spLocks noGrp="1"/>
          </p:cNvSpPr>
          <p:nvPr>
            <p:ph type="sldNum" sz="quarter" idx="12"/>
          </p:nvPr>
        </p:nvSpPr>
        <p:spPr/>
        <p:txBody>
          <a:bodyPr/>
          <a:lstStyle/>
          <a:p>
            <a:fld id="{C8F70981-5056-4AA8-B13A-2ED8841A4BB7}" type="slidenum">
              <a:rPr lang="en-US" smtClean="0"/>
              <a:pPr/>
              <a:t>1</a:t>
            </a:fld>
            <a:endParaRPr lang="en-US" dirty="0"/>
          </a:p>
        </p:txBody>
      </p:sp>
      <p:pic>
        <p:nvPicPr>
          <p:cNvPr id="1026" name="Picture 2" descr="C:\Users\DELL\Desktop\IMG_20160211_135652.jpg"/>
          <p:cNvPicPr>
            <a:picLocks noChangeAspect="1" noChangeArrowheads="1"/>
          </p:cNvPicPr>
          <p:nvPr/>
        </p:nvPicPr>
        <p:blipFill>
          <a:blip r:embed="rId3" cstate="print"/>
          <a:srcRect/>
          <a:stretch>
            <a:fillRect/>
          </a:stretch>
        </p:blipFill>
        <p:spPr bwMode="auto">
          <a:xfrm>
            <a:off x="285720" y="1643050"/>
            <a:ext cx="8572500" cy="485778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152138911"/>
              </p:ext>
            </p:extLst>
          </p:nvPr>
        </p:nvGraphicFramePr>
        <p:xfrm>
          <a:off x="142845" y="1357298"/>
          <a:ext cx="8786873" cy="1900262"/>
        </p:xfrm>
        <a:graphic>
          <a:graphicData uri="http://schemas.openxmlformats.org/drawingml/2006/table">
            <a:tbl>
              <a:tblPr firstRow="1" bandRow="1">
                <a:tableStyleId>{F5AB1C69-6EDB-4FF4-983F-18BD219EF322}</a:tableStyleId>
              </a:tblPr>
              <a:tblGrid>
                <a:gridCol w="1641502"/>
                <a:gridCol w="1774399"/>
                <a:gridCol w="1473224"/>
                <a:gridCol w="1399563"/>
                <a:gridCol w="2498185"/>
              </a:tblGrid>
              <a:tr h="631542">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Period</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500" b="0" kern="1200" dirty="0" smtClean="0">
                          <a:solidFill>
                            <a:schemeClr val="tx2">
                              <a:lumMod val="50000"/>
                            </a:schemeClr>
                          </a:solidFill>
                          <a:latin typeface="Bookman Old Style" pitchFamily="18" charset="0"/>
                          <a:ea typeface="+mn-ea"/>
                          <a:cs typeface="Times New Roman" pitchFamily="18" charset="0"/>
                        </a:rPr>
                        <a:t>Approved</a:t>
                      </a:r>
                      <a:r>
                        <a:rPr kumimoji="0" lang="en-US" sz="1500" b="0" kern="1200" baseline="0" dirty="0" smtClean="0">
                          <a:solidFill>
                            <a:schemeClr val="tx2">
                              <a:lumMod val="50000"/>
                            </a:schemeClr>
                          </a:solidFill>
                          <a:latin typeface="Bookman Old Style" pitchFamily="18" charset="0"/>
                          <a:ea typeface="+mn-ea"/>
                          <a:cs typeface="Times New Roman" pitchFamily="18" charset="0"/>
                        </a:rPr>
                        <a:t> </a:t>
                      </a:r>
                      <a:r>
                        <a:rPr kumimoji="0" lang="en-US" sz="1500" b="0" kern="1200" dirty="0" smtClean="0">
                          <a:solidFill>
                            <a:schemeClr val="tx2">
                              <a:lumMod val="50000"/>
                            </a:schemeClr>
                          </a:solidFill>
                          <a:latin typeface="Bookman Old Style" pitchFamily="18" charset="0"/>
                          <a:ea typeface="+mn-ea"/>
                          <a:cs typeface="Times New Roman" pitchFamily="18" charset="0"/>
                        </a:rPr>
                        <a:t>Centre Share</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p>
                      <a:pPr marL="0" algn="ctr" rtl="0" eaLnBrk="1" latinLnBrk="0" hangingPunct="1"/>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Approved State Share</a:t>
                      </a:r>
                      <a:endParaRPr kumimoji="0" lang="en-IN" sz="1500" b="0" kern="1200" dirty="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Total</a:t>
                      </a:r>
                    </a:p>
                  </a:txBody>
                  <a:tcPr marL="91439" marR="91439">
                    <a:solidFill>
                      <a:schemeClr val="accent3">
                        <a:lumMod val="40000"/>
                        <a:lumOff val="60000"/>
                      </a:schemeClr>
                    </a:solidFill>
                  </a:tcPr>
                </a:tc>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Expenditure Up to                      31-12-2017</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r>
              <a:tr h="574382">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Allocation </a:t>
                      </a:r>
                      <a:r>
                        <a:rPr kumimoji="0" lang="en-US" sz="1500" b="0" kern="1200" dirty="0" err="1" smtClean="0">
                          <a:solidFill>
                            <a:schemeClr val="tx2">
                              <a:lumMod val="50000"/>
                            </a:schemeClr>
                          </a:solidFill>
                          <a:latin typeface="Bookman Old Style" pitchFamily="18" charset="0"/>
                          <a:ea typeface="+mn-ea"/>
                          <a:cs typeface="Times New Roman" pitchFamily="18" charset="0"/>
                        </a:rPr>
                        <a:t>upto</a:t>
                      </a:r>
                      <a:r>
                        <a:rPr kumimoji="0" lang="en-US" sz="1500" b="0" kern="1200" dirty="0" smtClean="0">
                          <a:solidFill>
                            <a:schemeClr val="tx2">
                              <a:lumMod val="50000"/>
                            </a:schemeClr>
                          </a:solidFill>
                          <a:latin typeface="Bookman Old Style" pitchFamily="18" charset="0"/>
                          <a:ea typeface="+mn-ea"/>
                          <a:cs typeface="Times New Roman" pitchFamily="18" charset="0"/>
                        </a:rPr>
                        <a:t>                  31-3-2018</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138.69</a:t>
                      </a: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166.46</a:t>
                      </a: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305.15</a:t>
                      </a:r>
                    </a:p>
                  </a:txBody>
                  <a:tcPr marL="91439" marR="91439">
                    <a:solidFill>
                      <a:schemeClr val="accent3">
                        <a:lumMod val="40000"/>
                        <a:lumOff val="60000"/>
                      </a:schemeClr>
                    </a:solidFill>
                  </a:tcPr>
                </a:tc>
                <a:tc rowSpan="2">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251.05</a:t>
                      </a:r>
                    </a:p>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(82.27%)</a:t>
                      </a:r>
                    </a:p>
                  </a:txBody>
                  <a:tcPr marL="91439" marR="91439">
                    <a:solidFill>
                      <a:schemeClr val="accent3">
                        <a:lumMod val="40000"/>
                        <a:lumOff val="60000"/>
                      </a:schemeClr>
                    </a:solidFill>
                  </a:tcPr>
                </a:tc>
              </a:tr>
              <a:tr h="432048">
                <a:tc>
                  <a:txBody>
                    <a:bodyPr/>
                    <a:lstStyle/>
                    <a:p>
                      <a:pPr marL="0" algn="ctr" rtl="0" eaLnBrk="1" latinLnBrk="0" hangingPunct="1"/>
                      <a:r>
                        <a:rPr kumimoji="0" lang="en-US" sz="1500" b="0" kern="1200" dirty="0" smtClean="0">
                          <a:solidFill>
                            <a:schemeClr val="tx2">
                              <a:lumMod val="50000"/>
                            </a:schemeClr>
                          </a:solidFill>
                          <a:latin typeface="Bookman Old Style" pitchFamily="18" charset="0"/>
                          <a:ea typeface="+mn-ea"/>
                          <a:cs typeface="Times New Roman" pitchFamily="18" charset="0"/>
                        </a:rPr>
                        <a:t>Released </a:t>
                      </a:r>
                      <a:r>
                        <a:rPr kumimoji="0" lang="en-US" sz="1500" b="0" kern="1200" dirty="0" err="1" smtClean="0">
                          <a:solidFill>
                            <a:schemeClr val="tx2">
                              <a:lumMod val="50000"/>
                            </a:schemeClr>
                          </a:solidFill>
                          <a:latin typeface="Bookman Old Style" pitchFamily="18" charset="0"/>
                          <a:ea typeface="+mn-ea"/>
                          <a:cs typeface="Times New Roman" pitchFamily="18" charset="0"/>
                        </a:rPr>
                        <a:t>Upto</a:t>
                      </a:r>
                      <a:r>
                        <a:rPr kumimoji="0" lang="en-US" sz="1500" b="0" kern="1200" dirty="0" smtClean="0">
                          <a:solidFill>
                            <a:schemeClr val="tx2">
                              <a:lumMod val="50000"/>
                            </a:schemeClr>
                          </a:solidFill>
                          <a:latin typeface="Bookman Old Style" pitchFamily="18" charset="0"/>
                          <a:ea typeface="+mn-ea"/>
                          <a:cs typeface="Times New Roman" pitchFamily="18" charset="0"/>
                        </a:rPr>
                        <a:t>                 31-03-2018</a:t>
                      </a:r>
                      <a:endParaRPr kumimoji="0" lang="en-IN" sz="1500" b="0" kern="1200" dirty="0" smtClean="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99.54</a:t>
                      </a: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151.51</a:t>
                      </a:r>
                    </a:p>
                  </a:txBody>
                  <a:tcPr marL="91439" marR="91439">
                    <a:solidFill>
                      <a:schemeClr val="accent3">
                        <a:lumMod val="40000"/>
                        <a:lumOff val="60000"/>
                      </a:schemeClr>
                    </a:solidFill>
                  </a:tcPr>
                </a:tc>
                <a:tc>
                  <a:txBody>
                    <a:bodyPr/>
                    <a:lstStyle/>
                    <a:p>
                      <a:pPr marL="0" algn="l" rtl="0" eaLnBrk="1" latinLnBrk="0" hangingPunct="1"/>
                      <a:r>
                        <a:rPr kumimoji="0" lang="en-IN" sz="1500" b="0" kern="1200" dirty="0" smtClean="0">
                          <a:solidFill>
                            <a:schemeClr val="tx2">
                              <a:lumMod val="50000"/>
                            </a:schemeClr>
                          </a:solidFill>
                          <a:latin typeface="Bookman Old Style" pitchFamily="18" charset="0"/>
                          <a:ea typeface="+mn-ea"/>
                          <a:cs typeface="Times New Roman" pitchFamily="18" charset="0"/>
                        </a:rPr>
                        <a:t>251.05</a:t>
                      </a:r>
                    </a:p>
                  </a:txBody>
                  <a:tcPr marL="91439" marR="91439">
                    <a:solidFill>
                      <a:schemeClr val="accent3">
                        <a:lumMod val="40000"/>
                        <a:lumOff val="60000"/>
                      </a:schemeClr>
                    </a:solidFill>
                  </a:tcPr>
                </a:tc>
                <a:tc vMerge="1">
                  <a:txBody>
                    <a:bodyPr/>
                    <a:lstStyle/>
                    <a:p>
                      <a:pPr marL="0" algn="ctr" rtl="0" eaLnBrk="1" latinLnBrk="0" hangingPunct="1"/>
                      <a:endParaRPr kumimoji="0" lang="en-US" sz="2400" b="1" kern="1200" dirty="0" smtClean="0">
                        <a:solidFill>
                          <a:schemeClr val="tx2">
                            <a:lumMod val="50000"/>
                          </a:schemeClr>
                        </a:solidFill>
                        <a:latin typeface="Times New Roman" pitchFamily="18" charset="0"/>
                        <a:ea typeface="+mn-ea"/>
                        <a:cs typeface="Times New Roman" pitchFamily="18" charset="0"/>
                      </a:endParaRPr>
                    </a:p>
                  </a:txBody>
                  <a:tcPr marL="91439" marR="91439">
                    <a:solidFill>
                      <a:schemeClr val="accent3">
                        <a:lumMod val="40000"/>
                        <a:lumOff val="60000"/>
                      </a:schemeClr>
                    </a:solidFill>
                  </a:tcPr>
                </a:tc>
              </a:tr>
            </a:tbl>
          </a:graphicData>
        </a:graphic>
      </p:graphicFrame>
      <p:sp>
        <p:nvSpPr>
          <p:cNvPr id="6" name="Slide Number Placeholder 5"/>
          <p:cNvSpPr>
            <a:spLocks noGrp="1"/>
          </p:cNvSpPr>
          <p:nvPr>
            <p:ph type="sldNum" sz="quarter" idx="12"/>
          </p:nvPr>
        </p:nvSpPr>
        <p:spPr>
          <a:xfrm>
            <a:off x="8215338" y="6492875"/>
            <a:ext cx="365760" cy="365125"/>
          </a:xfrm>
        </p:spPr>
        <p:txBody>
          <a:bodyPr/>
          <a:lstStyle/>
          <a:p>
            <a:pPr>
              <a:defRPr/>
            </a:pPr>
            <a:fld id="{752CF727-BA33-49A7-8EC3-A7689302FF9D}" type="slidenum">
              <a:rPr lang="en-US"/>
              <a:pPr>
                <a:defRPr/>
              </a:pPr>
              <a:t>10</a:t>
            </a:fld>
            <a:endParaRPr lang="en-US" dirty="0"/>
          </a:p>
        </p:txBody>
      </p:sp>
      <p:sp>
        <p:nvSpPr>
          <p:cNvPr id="10242" name="Title 1"/>
          <p:cNvSpPr>
            <a:spLocks noGrp="1"/>
          </p:cNvSpPr>
          <p:nvPr>
            <p:ph type="title"/>
          </p:nvPr>
        </p:nvSpPr>
        <p:spPr>
          <a:xfrm>
            <a:off x="-228600" y="0"/>
            <a:ext cx="9372600" cy="1847850"/>
          </a:xfrm>
        </p:spPr>
        <p:txBody>
          <a:bodyPr>
            <a:norm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Total Budgetary allocation for the year 2017-18</a:t>
            </a:r>
            <a:r>
              <a:rPr lang="en-US" sz="3500" b="1" u="sng" dirty="0" smtClean="0"/>
              <a:t/>
            </a:r>
            <a:br>
              <a:rPr lang="en-US" sz="3500" b="1" u="sng" dirty="0" smtClean="0"/>
            </a:br>
            <a:endParaRPr lang="en-IN" sz="3500" b="1" u="sng" dirty="0" smtClean="0"/>
          </a:p>
        </p:txBody>
      </p:sp>
      <p:sp>
        <p:nvSpPr>
          <p:cNvPr id="13334" name="TextBox 6"/>
          <p:cNvSpPr txBox="1">
            <a:spLocks noChangeArrowheads="1"/>
          </p:cNvSpPr>
          <p:nvPr/>
        </p:nvSpPr>
        <p:spPr bwMode="auto">
          <a:xfrm>
            <a:off x="6444208" y="1000108"/>
            <a:ext cx="2218790" cy="338554"/>
          </a:xfrm>
          <a:prstGeom prst="rect">
            <a:avLst/>
          </a:prstGeom>
          <a:noFill/>
          <a:ln w="9525">
            <a:noFill/>
            <a:miter lim="800000"/>
            <a:headEnd/>
            <a:tailEnd/>
          </a:ln>
        </p:spPr>
        <p:txBody>
          <a:bodyPr wrap="square">
            <a:spAutoFit/>
          </a:bodyPr>
          <a:lstStyle/>
          <a:p>
            <a:r>
              <a:rPr lang="en-US" sz="1600" dirty="0" smtClean="0">
                <a:latin typeface="Bookman Old Style" pitchFamily="18" charset="0"/>
              </a:rPr>
              <a:t>         (</a:t>
            </a:r>
            <a:r>
              <a:rPr lang="en-US" sz="1600" dirty="0">
                <a:latin typeface="Bookman Old Style" pitchFamily="18" charset="0"/>
              </a:rPr>
              <a:t>Rs. in </a:t>
            </a:r>
            <a:r>
              <a:rPr lang="en-US" sz="1600" dirty="0" smtClean="0">
                <a:latin typeface="Bookman Old Style" pitchFamily="18" charset="0"/>
              </a:rPr>
              <a:t>Cr)</a:t>
            </a:r>
            <a:endParaRPr lang="en-IN" sz="1600" dirty="0">
              <a:latin typeface="Bookman Old Style" pitchFamily="18" charset="0"/>
            </a:endParaRPr>
          </a:p>
        </p:txBody>
      </p:sp>
      <p:sp>
        <p:nvSpPr>
          <p:cNvPr id="7" name="Title 1"/>
          <p:cNvSpPr txBox="1">
            <a:spLocks/>
          </p:cNvSpPr>
          <p:nvPr/>
        </p:nvSpPr>
        <p:spPr>
          <a:xfrm>
            <a:off x="179512" y="4581128"/>
            <a:ext cx="6264696"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467979442"/>
              </p:ext>
            </p:extLst>
          </p:nvPr>
        </p:nvGraphicFramePr>
        <p:xfrm>
          <a:off x="142844" y="1714487"/>
          <a:ext cx="8858312" cy="3345233"/>
        </p:xfrm>
        <a:graphic>
          <a:graphicData uri="http://schemas.openxmlformats.org/drawingml/2006/table">
            <a:tbl>
              <a:tblPr firstRow="1" bandRow="1">
                <a:tableStyleId>{5C22544A-7EE6-4342-B048-85BDC9FD1C3A}</a:tableStyleId>
              </a:tblPr>
              <a:tblGrid>
                <a:gridCol w="1173474"/>
                <a:gridCol w="1041104"/>
                <a:gridCol w="1000132"/>
                <a:gridCol w="1071570"/>
                <a:gridCol w="1071570"/>
                <a:gridCol w="1143008"/>
                <a:gridCol w="1071570"/>
                <a:gridCol w="1285884"/>
              </a:tblGrid>
              <a:tr h="480814">
                <a:tc rowSpan="2">
                  <a:txBody>
                    <a:bodyPr/>
                    <a:lstStyle/>
                    <a:p>
                      <a:pPr marL="0" algn="ctr" rtl="0" eaLnBrk="1" latinLnBrk="0" hangingPunct="1"/>
                      <a:r>
                        <a:rPr kumimoji="0" lang="en-US" sz="1500" kern="1200" dirty="0" smtClean="0">
                          <a:solidFill>
                            <a:srgbClr val="0070C0"/>
                          </a:solidFill>
                          <a:latin typeface="Bookman Old Style" pitchFamily="18" charset="0"/>
                          <a:ea typeface="+mn-ea"/>
                          <a:cs typeface="+mn-cs"/>
                        </a:rPr>
                        <a:t>Class Category</a:t>
                      </a:r>
                      <a:endParaRPr kumimoji="0" lang="en-IN" sz="1500" kern="1200" dirty="0" smtClean="0">
                        <a:solidFill>
                          <a:srgbClr val="0070C0"/>
                        </a:solidFill>
                        <a:latin typeface="Bookman Old Style" pitchFamily="18" charset="0"/>
                        <a:ea typeface="+mn-ea"/>
                        <a:cs typeface="+mn-cs"/>
                      </a:endParaRPr>
                    </a:p>
                  </a:txBody>
                  <a:tcPr/>
                </a:tc>
                <a:tc gridSpan="3">
                  <a:txBody>
                    <a:bodyPr/>
                    <a:lstStyle/>
                    <a:p>
                      <a:pPr algn="ctr"/>
                      <a:r>
                        <a:rPr lang="en-US" sz="1500" dirty="0" smtClean="0">
                          <a:solidFill>
                            <a:srgbClr val="0070C0"/>
                          </a:solidFill>
                          <a:latin typeface="Bookman Old Style" pitchFamily="18" charset="0"/>
                        </a:rPr>
                        <a:t>Approved Budget</a:t>
                      </a:r>
                      <a:endParaRPr lang="en-IN" sz="1500" dirty="0">
                        <a:solidFill>
                          <a:srgbClr val="0070C0"/>
                        </a:solidFill>
                        <a:latin typeface="Bookman Old Style" pitchFamily="18" charset="0"/>
                      </a:endParaRPr>
                    </a:p>
                  </a:txBody>
                  <a:tcPr/>
                </a:tc>
                <a:tc hMerge="1">
                  <a:txBody>
                    <a:bodyPr/>
                    <a:lstStyle/>
                    <a:p>
                      <a:endParaRPr lang="en-IN" dirty="0"/>
                    </a:p>
                  </a:txBody>
                  <a:tcPr/>
                </a:tc>
                <a:tc hMerge="1">
                  <a:txBody>
                    <a:bodyPr/>
                    <a:lstStyle/>
                    <a:p>
                      <a:endParaRPr lang="en-IN" dirty="0"/>
                    </a:p>
                  </a:txBody>
                  <a:tcPr/>
                </a:tc>
                <a:tc rowSpan="2">
                  <a:txBody>
                    <a:bodyPr/>
                    <a:lstStyle/>
                    <a:p>
                      <a:r>
                        <a:rPr lang="en-US" sz="1500" dirty="0" smtClean="0">
                          <a:solidFill>
                            <a:srgbClr val="0070C0"/>
                          </a:solidFill>
                          <a:latin typeface="Bookman Old Style" pitchFamily="18" charset="0"/>
                        </a:rPr>
                        <a:t>Unspent Balance of last year (CS+SS)</a:t>
                      </a:r>
                      <a:endParaRPr lang="en-IN" sz="1500" dirty="0">
                        <a:solidFill>
                          <a:srgbClr val="0070C0"/>
                        </a:solidFill>
                        <a:latin typeface="Bookman Old Style" pitchFamily="18" charset="0"/>
                      </a:endParaRPr>
                    </a:p>
                  </a:txBody>
                  <a:tcPr/>
                </a:tc>
                <a:tc rowSpan="2">
                  <a:txBody>
                    <a:bodyPr/>
                    <a:lstStyle/>
                    <a:p>
                      <a:r>
                        <a:rPr lang="en-US" sz="1500" dirty="0" smtClean="0">
                          <a:solidFill>
                            <a:srgbClr val="0070C0"/>
                          </a:solidFill>
                          <a:latin typeface="Bookman Old Style" pitchFamily="18" charset="0"/>
                        </a:rPr>
                        <a:t>Released Amount (CS+SS)</a:t>
                      </a:r>
                      <a:endParaRPr lang="en-IN" sz="1500" dirty="0">
                        <a:solidFill>
                          <a:srgbClr val="0070C0"/>
                        </a:solidFill>
                        <a:latin typeface="Bookman Old Style" pitchFamily="18" charset="0"/>
                      </a:endParaRPr>
                    </a:p>
                  </a:txBody>
                  <a:tcPr/>
                </a:tc>
                <a:tc rowSpan="2">
                  <a:txBody>
                    <a:bodyPr/>
                    <a:lstStyle/>
                    <a:p>
                      <a:r>
                        <a:rPr lang="en-US" sz="1500" dirty="0" smtClean="0">
                          <a:solidFill>
                            <a:srgbClr val="0070C0"/>
                          </a:solidFill>
                          <a:latin typeface="Bookman Old Style" pitchFamily="18" charset="0"/>
                        </a:rPr>
                        <a:t>Total (CS+SS)</a:t>
                      </a:r>
                      <a:endParaRPr lang="en-IN" sz="1500" dirty="0">
                        <a:solidFill>
                          <a:srgbClr val="0070C0"/>
                        </a:solidFill>
                        <a:latin typeface="Bookman Old Style" pitchFamily="18" charset="0"/>
                      </a:endParaRPr>
                    </a:p>
                  </a:txBody>
                  <a:tcPr/>
                </a:tc>
                <a:tc rowSpan="2">
                  <a:txBody>
                    <a:bodyPr/>
                    <a:lstStyle/>
                    <a:p>
                      <a:r>
                        <a:rPr lang="en-US" sz="1500" dirty="0" smtClean="0">
                          <a:solidFill>
                            <a:srgbClr val="0070C0"/>
                          </a:solidFill>
                          <a:latin typeface="Bookman Old Style" pitchFamily="18" charset="0"/>
                        </a:rPr>
                        <a:t>Expenditure</a:t>
                      </a:r>
                      <a:endParaRPr lang="en-IN" sz="1500" dirty="0">
                        <a:solidFill>
                          <a:srgbClr val="0070C0"/>
                        </a:solidFill>
                        <a:latin typeface="Bookman Old Style" pitchFamily="18" charset="0"/>
                      </a:endParaRPr>
                    </a:p>
                  </a:txBody>
                  <a:tcPr/>
                </a:tc>
              </a:tr>
              <a:tr h="1218499">
                <a:tc vMerge="1">
                  <a:txBody>
                    <a:bodyPr/>
                    <a:lstStyle/>
                    <a:p>
                      <a:endParaRPr lang="en-IN" dirty="0"/>
                    </a:p>
                  </a:txBody>
                  <a:tcPr/>
                </a:tc>
                <a:tc>
                  <a:txBody>
                    <a:bodyPr/>
                    <a:lstStyle/>
                    <a:p>
                      <a:pPr algn="ctr"/>
                      <a:r>
                        <a:rPr kumimoji="0" lang="en-US" sz="1500" b="1" kern="1200" dirty="0" smtClean="0">
                          <a:solidFill>
                            <a:srgbClr val="0070C0"/>
                          </a:solidFill>
                          <a:latin typeface="Bookman Old Style" pitchFamily="18" charset="0"/>
                          <a:ea typeface="+mn-ea"/>
                          <a:cs typeface="+mn-cs"/>
                        </a:rPr>
                        <a:t>Centre Share</a:t>
                      </a:r>
                      <a:endParaRPr kumimoji="0" lang="en-IN" sz="1500" b="1" kern="1200" dirty="0">
                        <a:solidFill>
                          <a:srgbClr val="0070C0"/>
                        </a:solidFill>
                        <a:latin typeface="Bookman Old Style" pitchFamily="18" charset="0"/>
                        <a:ea typeface="+mn-ea"/>
                        <a:cs typeface="+mn-cs"/>
                      </a:endParaRPr>
                    </a:p>
                  </a:txBody>
                  <a:tcPr>
                    <a:solidFill>
                      <a:schemeClr val="accent1"/>
                    </a:solidFill>
                  </a:tcPr>
                </a:tc>
                <a:tc>
                  <a:txBody>
                    <a:bodyPr/>
                    <a:lstStyle/>
                    <a:p>
                      <a:pPr algn="ctr"/>
                      <a:r>
                        <a:rPr kumimoji="0" lang="en-US" sz="1500" b="1" kern="1200" dirty="0" smtClean="0">
                          <a:solidFill>
                            <a:srgbClr val="0070C0"/>
                          </a:solidFill>
                          <a:latin typeface="Bookman Old Style" pitchFamily="18" charset="0"/>
                          <a:ea typeface="+mn-ea"/>
                          <a:cs typeface="+mn-cs"/>
                        </a:rPr>
                        <a:t>State Share</a:t>
                      </a:r>
                      <a:endParaRPr kumimoji="0" lang="en-IN" sz="1500" b="1" kern="1200" dirty="0">
                        <a:solidFill>
                          <a:srgbClr val="0070C0"/>
                        </a:solidFill>
                        <a:latin typeface="Bookman Old Style" pitchFamily="18" charset="0"/>
                        <a:ea typeface="+mn-ea"/>
                        <a:cs typeface="+mn-cs"/>
                      </a:endParaRPr>
                    </a:p>
                  </a:txBody>
                  <a:tcPr>
                    <a:solidFill>
                      <a:schemeClr val="accent1"/>
                    </a:solidFill>
                  </a:tcPr>
                </a:tc>
                <a:tc>
                  <a:txBody>
                    <a:bodyPr/>
                    <a:lstStyle/>
                    <a:p>
                      <a:pPr algn="ctr"/>
                      <a:r>
                        <a:rPr kumimoji="0" lang="en-US" sz="1500" b="1" kern="1200" dirty="0" smtClean="0">
                          <a:solidFill>
                            <a:srgbClr val="0070C0"/>
                          </a:solidFill>
                          <a:latin typeface="Bookman Old Style" pitchFamily="18" charset="0"/>
                          <a:ea typeface="+mn-ea"/>
                          <a:cs typeface="+mn-cs"/>
                        </a:rPr>
                        <a:t>Total</a:t>
                      </a:r>
                      <a:endParaRPr kumimoji="0" lang="en-IN" sz="1500" b="1" kern="1200" dirty="0">
                        <a:solidFill>
                          <a:srgbClr val="0070C0"/>
                        </a:solidFill>
                        <a:latin typeface="Bookman Old Style" pitchFamily="18" charset="0"/>
                        <a:ea typeface="+mn-ea"/>
                        <a:cs typeface="+mn-cs"/>
                      </a:endParaRPr>
                    </a:p>
                  </a:txBody>
                  <a:tcPr>
                    <a:solidFill>
                      <a:schemeClr val="accent1"/>
                    </a:solidFill>
                  </a:tcPr>
                </a:tc>
                <a:tc vMerge="1">
                  <a:txBody>
                    <a:bodyPr/>
                    <a:lstStyle/>
                    <a:p>
                      <a:endParaRPr lang="en-IN" dirty="0"/>
                    </a:p>
                  </a:txBody>
                  <a:tcPr/>
                </a:tc>
                <a:tc vMerge="1">
                  <a:txBody>
                    <a:bodyPr/>
                    <a:lstStyle/>
                    <a:p>
                      <a:endParaRPr lang="en-IN"/>
                    </a:p>
                  </a:txBody>
                  <a:tcPr/>
                </a:tc>
                <a:tc vMerge="1">
                  <a:txBody>
                    <a:bodyPr/>
                    <a:lstStyle/>
                    <a:p>
                      <a:endParaRPr lang="en-IN"/>
                    </a:p>
                  </a:txBody>
                  <a:tcPr/>
                </a:tc>
                <a:tc vMerge="1">
                  <a:txBody>
                    <a:bodyPr/>
                    <a:lstStyle/>
                    <a:p>
                      <a:endParaRPr lang="en-IN" dirty="0"/>
                    </a:p>
                  </a:txBody>
                  <a:tcPr/>
                </a:tc>
              </a:tr>
              <a:tr h="519256">
                <a:tc>
                  <a:txBody>
                    <a:bodyPr/>
                    <a:lstStyle/>
                    <a:p>
                      <a:r>
                        <a:rPr lang="en-US" sz="1500" dirty="0" smtClean="0">
                          <a:solidFill>
                            <a:srgbClr val="002060"/>
                          </a:solidFill>
                          <a:latin typeface="Bookman Old Style" pitchFamily="18" charset="0"/>
                        </a:rPr>
                        <a:t>Primary</a:t>
                      </a:r>
                      <a:endParaRPr lang="en-IN" sz="1500" dirty="0">
                        <a:solidFill>
                          <a:srgbClr val="002060"/>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50.48</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33.59</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84.07</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22.56</a:t>
                      </a:r>
                      <a:endParaRPr lang="en-IN" sz="1500" dirty="0">
                        <a:solidFill>
                          <a:schemeClr val="tx1"/>
                        </a:solidFill>
                        <a:latin typeface="Bookman Old Style" pitchFamily="18" charset="0"/>
                      </a:endParaRPr>
                    </a:p>
                  </a:txBody>
                  <a:tcPr/>
                </a:tc>
                <a:tc>
                  <a:txBody>
                    <a:bodyPr/>
                    <a:lstStyle/>
                    <a:p>
                      <a:pPr algn="l"/>
                      <a:r>
                        <a:rPr kumimoji="0" lang="en-IN" sz="1500" kern="1200" dirty="0" smtClean="0">
                          <a:solidFill>
                            <a:srgbClr val="002060"/>
                          </a:solidFill>
                          <a:latin typeface="Bookman Old Style" pitchFamily="18" charset="0"/>
                          <a:ea typeface="+mn-ea"/>
                          <a:cs typeface="+mn-cs"/>
                        </a:rPr>
                        <a:t>62.87</a:t>
                      </a:r>
                    </a:p>
                  </a:txBody>
                  <a:tcPr/>
                </a:tc>
                <a:tc>
                  <a:txBody>
                    <a:bodyPr/>
                    <a:lstStyle/>
                    <a:p>
                      <a:pPr algn="l"/>
                      <a:r>
                        <a:rPr lang="en-IN" sz="1500" dirty="0" smtClean="0">
                          <a:solidFill>
                            <a:srgbClr val="002060"/>
                          </a:solidFill>
                          <a:latin typeface="Bookman Old Style" pitchFamily="18" charset="0"/>
                        </a:rPr>
                        <a:t>85.43</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76.64</a:t>
                      </a:r>
                    </a:p>
                    <a:p>
                      <a:pPr algn="l"/>
                      <a:r>
                        <a:rPr lang="en-IN" sz="1500" dirty="0" smtClean="0">
                          <a:solidFill>
                            <a:srgbClr val="002060"/>
                          </a:solidFill>
                          <a:latin typeface="Bookman Old Style" pitchFamily="18" charset="0"/>
                        </a:rPr>
                        <a:t>(89.39%)</a:t>
                      </a:r>
                      <a:endParaRPr lang="en-IN" sz="1500" dirty="0">
                        <a:solidFill>
                          <a:srgbClr val="002060"/>
                        </a:solidFill>
                        <a:latin typeface="Bookman Old Style" pitchFamily="18" charset="0"/>
                      </a:endParaRPr>
                    </a:p>
                  </a:txBody>
                  <a:tcPr/>
                </a:tc>
              </a:tr>
              <a:tr h="546680">
                <a:tc>
                  <a:txBody>
                    <a:bodyPr/>
                    <a:lstStyle/>
                    <a:p>
                      <a:r>
                        <a:rPr lang="en-US" sz="1500" dirty="0" err="1" smtClean="0">
                          <a:solidFill>
                            <a:srgbClr val="002060"/>
                          </a:solidFill>
                          <a:latin typeface="Bookman Old Style" pitchFamily="18" charset="0"/>
                        </a:rPr>
                        <a:t>U.Pry</a:t>
                      </a:r>
                      <a:endParaRPr lang="en-IN" sz="1500" dirty="0">
                        <a:solidFill>
                          <a:srgbClr val="002060"/>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52.04</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34.69</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86.73</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22.58</a:t>
                      </a:r>
                      <a:endParaRPr lang="en-IN" sz="1500" dirty="0">
                        <a:solidFill>
                          <a:schemeClr val="tx1"/>
                        </a:solidFill>
                        <a:latin typeface="Bookman Old Style" pitchFamily="18" charset="0"/>
                      </a:endParaRPr>
                    </a:p>
                  </a:txBody>
                  <a:tcPr/>
                </a:tc>
                <a:tc>
                  <a:txBody>
                    <a:bodyPr/>
                    <a:lstStyle/>
                    <a:p>
                      <a:pPr algn="l"/>
                      <a:r>
                        <a:rPr kumimoji="0" lang="en-IN" sz="1500" kern="1200" dirty="0" smtClean="0">
                          <a:solidFill>
                            <a:schemeClr val="tx1"/>
                          </a:solidFill>
                          <a:latin typeface="Bookman Old Style" pitchFamily="18" charset="0"/>
                          <a:ea typeface="+mn-ea"/>
                          <a:cs typeface="+mn-cs"/>
                        </a:rPr>
                        <a:t>58.89</a:t>
                      </a:r>
                    </a:p>
                  </a:txBody>
                  <a:tcPr/>
                </a:tc>
                <a:tc>
                  <a:txBody>
                    <a:bodyPr/>
                    <a:lstStyle/>
                    <a:p>
                      <a:pPr algn="l"/>
                      <a:r>
                        <a:rPr lang="en-IN" sz="1500" dirty="0" smtClean="0">
                          <a:solidFill>
                            <a:schemeClr val="tx1"/>
                          </a:solidFill>
                          <a:latin typeface="Bookman Old Style" pitchFamily="18" charset="0"/>
                        </a:rPr>
                        <a:t>81.47</a:t>
                      </a:r>
                      <a:endParaRPr lang="en-IN" sz="1500" dirty="0">
                        <a:solidFill>
                          <a:schemeClr val="tx1"/>
                        </a:solidFill>
                        <a:latin typeface="Bookman Old Style" pitchFamily="18" charset="0"/>
                      </a:endParaRPr>
                    </a:p>
                  </a:txBody>
                  <a:tcPr/>
                </a:tc>
                <a:tc>
                  <a:txBody>
                    <a:bodyPr/>
                    <a:lstStyle/>
                    <a:p>
                      <a:pPr algn="l"/>
                      <a:r>
                        <a:rPr lang="en-IN" sz="1500" dirty="0" smtClean="0">
                          <a:solidFill>
                            <a:schemeClr val="tx1"/>
                          </a:solidFill>
                          <a:latin typeface="Bookman Old Style" pitchFamily="18" charset="0"/>
                        </a:rPr>
                        <a:t>72.23</a:t>
                      </a:r>
                    </a:p>
                    <a:p>
                      <a:pPr algn="l"/>
                      <a:r>
                        <a:rPr lang="en-IN" sz="1500" dirty="0" smtClean="0">
                          <a:solidFill>
                            <a:schemeClr val="tx1"/>
                          </a:solidFill>
                          <a:latin typeface="Bookman Old Style" pitchFamily="18" charset="0"/>
                        </a:rPr>
                        <a:t>(89.09%)</a:t>
                      </a:r>
                      <a:endParaRPr lang="en-IN" sz="1500" dirty="0">
                        <a:solidFill>
                          <a:schemeClr val="tx1"/>
                        </a:solidFill>
                        <a:latin typeface="Bookman Old Style" pitchFamily="18" charset="0"/>
                      </a:endParaRPr>
                    </a:p>
                  </a:txBody>
                  <a:tcPr/>
                </a:tc>
              </a:tr>
              <a:tr h="358080">
                <a:tc>
                  <a:txBody>
                    <a:bodyPr/>
                    <a:lstStyle/>
                    <a:p>
                      <a:pPr marL="0" algn="l" rtl="0" eaLnBrk="1" latinLnBrk="0" hangingPunct="1"/>
                      <a:r>
                        <a:rPr kumimoji="0" lang="en-US" sz="1500" b="1" kern="1200" dirty="0" smtClean="0">
                          <a:solidFill>
                            <a:srgbClr val="002060"/>
                          </a:solidFill>
                          <a:latin typeface="Bookman Old Style" pitchFamily="18" charset="0"/>
                          <a:ea typeface="+mn-ea"/>
                          <a:cs typeface="+mn-cs"/>
                        </a:rPr>
                        <a:t>Total</a:t>
                      </a:r>
                      <a:endParaRPr kumimoji="0" lang="en-IN" sz="1500" b="1" kern="1200" dirty="0">
                        <a:solidFill>
                          <a:srgbClr val="002060"/>
                        </a:solidFill>
                        <a:latin typeface="Bookman Old Style" pitchFamily="18" charset="0"/>
                        <a:ea typeface="+mn-ea"/>
                        <a:cs typeface="+mn-cs"/>
                      </a:endParaRPr>
                    </a:p>
                  </a:txBody>
                  <a:tcPr/>
                </a:tc>
                <a:tc>
                  <a:txBody>
                    <a:bodyPr/>
                    <a:lstStyle/>
                    <a:p>
                      <a:pPr marL="0" algn="l" rtl="0" eaLnBrk="1" fontAlgn="t" latinLnBrk="0" hangingPunct="1"/>
                      <a:r>
                        <a:rPr kumimoji="0" lang="en-US" sz="1500" b="1" kern="1200" dirty="0" smtClean="0">
                          <a:solidFill>
                            <a:srgbClr val="002060"/>
                          </a:solidFill>
                          <a:latin typeface="Bookman Old Style" pitchFamily="18" charset="0"/>
                          <a:ea typeface="+mn-ea"/>
                          <a:cs typeface="+mn-cs"/>
                        </a:rPr>
                        <a:t>102.52</a:t>
                      </a:r>
                      <a:endParaRPr kumimoji="0" lang="en-US" sz="1500" b="1" kern="1200" dirty="0">
                        <a:solidFill>
                          <a:srgbClr val="002060"/>
                        </a:solidFill>
                        <a:latin typeface="Bookman Old Style" pitchFamily="18" charset="0"/>
                        <a:ea typeface="+mn-ea"/>
                        <a:cs typeface="+mn-cs"/>
                      </a:endParaRPr>
                    </a:p>
                  </a:txBody>
                  <a:tcPr marL="9525" marR="9525" marT="9525" marB="0"/>
                </a:tc>
                <a:tc>
                  <a:txBody>
                    <a:bodyPr/>
                    <a:lstStyle/>
                    <a:p>
                      <a:pPr marL="0" algn="l" rtl="0" eaLnBrk="1" fontAlgn="t" latinLnBrk="0" hangingPunct="1"/>
                      <a:r>
                        <a:rPr kumimoji="0" lang="en-US" sz="1500" b="1" kern="1200" dirty="0" smtClean="0">
                          <a:solidFill>
                            <a:srgbClr val="002060"/>
                          </a:solidFill>
                          <a:latin typeface="Bookman Old Style" pitchFamily="18" charset="0"/>
                          <a:ea typeface="+mn-ea"/>
                          <a:cs typeface="+mn-cs"/>
                        </a:rPr>
                        <a:t>68.28</a:t>
                      </a:r>
                      <a:endParaRPr kumimoji="0" lang="en-US" sz="1500" b="1" kern="1200" dirty="0">
                        <a:solidFill>
                          <a:srgbClr val="002060"/>
                        </a:solidFill>
                        <a:latin typeface="Bookman Old Style" pitchFamily="18" charset="0"/>
                        <a:ea typeface="+mn-ea"/>
                        <a:cs typeface="+mn-cs"/>
                      </a:endParaRPr>
                    </a:p>
                  </a:txBody>
                  <a:tcPr marL="9525" marR="9525" marT="9525" marB="0"/>
                </a:tc>
                <a:tc>
                  <a:txBody>
                    <a:bodyPr/>
                    <a:lstStyle/>
                    <a:p>
                      <a:pPr marL="0" algn="l" rtl="0" eaLnBrk="1" fontAlgn="t" latinLnBrk="0" hangingPunct="1"/>
                      <a:r>
                        <a:rPr kumimoji="0" lang="en-US" sz="1500" b="1" kern="1200" dirty="0" smtClean="0">
                          <a:solidFill>
                            <a:srgbClr val="002060"/>
                          </a:solidFill>
                          <a:latin typeface="Bookman Old Style" pitchFamily="18" charset="0"/>
                          <a:ea typeface="+mn-ea"/>
                          <a:cs typeface="+mn-cs"/>
                        </a:rPr>
                        <a:t>170.80</a:t>
                      </a:r>
                      <a:endParaRPr kumimoji="0" lang="en-US" sz="1500" b="1" kern="1200" dirty="0">
                        <a:solidFill>
                          <a:srgbClr val="002060"/>
                        </a:solidFill>
                        <a:latin typeface="Bookman Old Style" pitchFamily="18" charset="0"/>
                        <a:ea typeface="+mn-ea"/>
                        <a:cs typeface="+mn-cs"/>
                      </a:endParaRPr>
                    </a:p>
                  </a:txBody>
                  <a:tcPr marL="9525" marR="9525" marT="9525" marB="0"/>
                </a:tc>
                <a:tc>
                  <a:txBody>
                    <a:bodyPr/>
                    <a:lstStyle/>
                    <a:p>
                      <a:pPr marL="0" algn="l" rtl="0" eaLnBrk="1" latinLnBrk="0" hangingPunct="1"/>
                      <a:r>
                        <a:rPr kumimoji="0" lang="en-IN" sz="1500" b="1" kern="1200" dirty="0" smtClean="0">
                          <a:solidFill>
                            <a:srgbClr val="002060"/>
                          </a:solidFill>
                          <a:latin typeface="Bookman Old Style" pitchFamily="18" charset="0"/>
                          <a:ea typeface="+mn-ea"/>
                          <a:cs typeface="+mn-cs"/>
                        </a:rPr>
                        <a:t>45.14</a:t>
                      </a:r>
                      <a:endParaRPr kumimoji="0" lang="en-IN" sz="1500" b="1" kern="1200" dirty="0">
                        <a:solidFill>
                          <a:srgbClr val="002060"/>
                        </a:solidFill>
                        <a:latin typeface="Bookman Old Style" pitchFamily="18" charset="0"/>
                        <a:ea typeface="+mn-ea"/>
                        <a:cs typeface="+mn-cs"/>
                      </a:endParaRPr>
                    </a:p>
                  </a:txBody>
                  <a:tcPr/>
                </a:tc>
                <a:tc>
                  <a:txBody>
                    <a:bodyPr/>
                    <a:lstStyle/>
                    <a:p>
                      <a:pPr marL="0" algn="l" rtl="0" eaLnBrk="1" latinLnBrk="0" hangingPunct="1"/>
                      <a:r>
                        <a:rPr kumimoji="0" lang="en-IN" sz="1500" b="1" kern="1200" dirty="0" smtClean="0">
                          <a:solidFill>
                            <a:srgbClr val="002060"/>
                          </a:solidFill>
                          <a:latin typeface="Bookman Old Style" pitchFamily="18" charset="0"/>
                          <a:ea typeface="+mn-ea"/>
                          <a:cs typeface="+mn-cs"/>
                        </a:rPr>
                        <a:t>121.76</a:t>
                      </a:r>
                    </a:p>
                  </a:txBody>
                  <a:tcPr/>
                </a:tc>
                <a:tc>
                  <a:txBody>
                    <a:bodyPr/>
                    <a:lstStyle/>
                    <a:p>
                      <a:pPr marL="0" algn="l" rtl="0" eaLnBrk="1" latinLnBrk="0" hangingPunct="1"/>
                      <a:r>
                        <a:rPr kumimoji="0" lang="en-IN" sz="1500" b="1" kern="1200" dirty="0" smtClean="0">
                          <a:solidFill>
                            <a:srgbClr val="002060"/>
                          </a:solidFill>
                          <a:latin typeface="Bookman Old Style" pitchFamily="18" charset="0"/>
                          <a:ea typeface="+mn-ea"/>
                          <a:cs typeface="+mn-cs"/>
                        </a:rPr>
                        <a:t>166.90</a:t>
                      </a:r>
                      <a:endParaRPr kumimoji="0" lang="en-IN" sz="1500" b="1" kern="1200" dirty="0">
                        <a:solidFill>
                          <a:srgbClr val="002060"/>
                        </a:solidFill>
                        <a:latin typeface="Bookman Old Style" pitchFamily="18" charset="0"/>
                        <a:ea typeface="+mn-ea"/>
                        <a:cs typeface="+mn-cs"/>
                      </a:endParaRPr>
                    </a:p>
                  </a:txBody>
                  <a:tcPr/>
                </a:tc>
                <a:tc>
                  <a:txBody>
                    <a:bodyPr/>
                    <a:lstStyle/>
                    <a:p>
                      <a:pPr algn="l"/>
                      <a:r>
                        <a:rPr lang="en-IN" sz="1500" b="1" dirty="0" smtClean="0">
                          <a:solidFill>
                            <a:srgbClr val="002060"/>
                          </a:solidFill>
                          <a:latin typeface="Bookman Old Style" pitchFamily="18" charset="0"/>
                        </a:rPr>
                        <a:t>148.87</a:t>
                      </a:r>
                    </a:p>
                    <a:p>
                      <a:pPr algn="l"/>
                      <a:r>
                        <a:rPr lang="en-IN" sz="1500" b="1" dirty="0" smtClean="0">
                          <a:solidFill>
                            <a:srgbClr val="002060"/>
                          </a:solidFill>
                          <a:latin typeface="Bookman Old Style" pitchFamily="18" charset="0"/>
                        </a:rPr>
                        <a:t>(89.25%)</a:t>
                      </a:r>
                      <a:endParaRPr lang="en-IN" sz="1500" b="1" dirty="0">
                        <a:solidFill>
                          <a:srgbClr val="002060"/>
                        </a:solidFill>
                        <a:latin typeface="Bookman Old Style"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C8F70981-5056-4AA8-B13A-2ED8841A4BB7}" type="slidenum">
              <a:rPr lang="en-US" smtClean="0"/>
              <a:pPr/>
              <a:t>11</a:t>
            </a:fld>
            <a:endParaRPr lang="en-US" dirty="0"/>
          </a:p>
        </p:txBody>
      </p:sp>
      <p:sp>
        <p:nvSpPr>
          <p:cNvPr id="4" name="Title 3"/>
          <p:cNvSpPr>
            <a:spLocks noGrp="1"/>
          </p:cNvSpPr>
          <p:nvPr>
            <p:ph type="title"/>
          </p:nvPr>
        </p:nvSpPr>
        <p:spPr>
          <a:xfrm>
            <a:off x="457200" y="274638"/>
            <a:ext cx="8229600" cy="1296974"/>
          </a:xfrm>
        </p:spPr>
        <p:txBody>
          <a:bodyPr>
            <a:normAutofit fontScale="90000"/>
          </a:bodyPr>
          <a:lstStyle/>
          <a:p>
            <a:pPr algn="ctr"/>
            <a:r>
              <a:rPr lang="en-IN" sz="2200" u="sng" dirty="0" smtClean="0">
                <a:solidFill>
                  <a:schemeClr val="accent4">
                    <a:lumMod val="60000"/>
                    <a:lumOff val="40000"/>
                  </a:schemeClr>
                </a:solidFill>
                <a:latin typeface="Bookman Old Style" pitchFamily="18" charset="0"/>
                <a:cs typeface="Times New Roman" pitchFamily="18" charset="0"/>
              </a:rPr>
              <a:t>Budget Allocation &amp; Expenditure on cooking cost </a:t>
            </a:r>
            <a:r>
              <a:rPr lang="en-IN" sz="2200" u="sng" dirty="0" err="1" smtClean="0">
                <a:solidFill>
                  <a:schemeClr val="accent4">
                    <a:lumMod val="60000"/>
                    <a:lumOff val="40000"/>
                  </a:schemeClr>
                </a:solidFill>
                <a:latin typeface="Bookman Old Style" pitchFamily="18" charset="0"/>
                <a:cs typeface="Times New Roman" pitchFamily="18" charset="0"/>
              </a:rPr>
              <a:t>upto</a:t>
            </a:r>
            <a:r>
              <a:rPr lang="en-IN" sz="2200" u="sng" dirty="0" smtClean="0">
                <a:solidFill>
                  <a:schemeClr val="accent4">
                    <a:lumMod val="60000"/>
                    <a:lumOff val="40000"/>
                  </a:schemeClr>
                </a:solidFill>
                <a:latin typeface="Bookman Old Style" pitchFamily="18" charset="0"/>
                <a:cs typeface="Times New Roman" pitchFamily="18" charset="0"/>
              </a:rPr>
              <a:t> </a:t>
            </a:r>
            <a:br>
              <a:rPr lang="en-IN" sz="2200" u="sng" dirty="0" smtClean="0">
                <a:solidFill>
                  <a:schemeClr val="accent4">
                    <a:lumMod val="60000"/>
                    <a:lumOff val="40000"/>
                  </a:schemeClr>
                </a:solidFill>
                <a:latin typeface="Bookman Old Style" pitchFamily="18" charset="0"/>
                <a:cs typeface="Times New Roman" pitchFamily="18" charset="0"/>
              </a:rPr>
            </a:br>
            <a:r>
              <a:rPr lang="en-IN" sz="2200" u="sng" dirty="0" smtClean="0">
                <a:solidFill>
                  <a:schemeClr val="accent4">
                    <a:lumMod val="60000"/>
                    <a:lumOff val="40000"/>
                  </a:schemeClr>
                </a:solidFill>
                <a:latin typeface="Bookman Old Style" pitchFamily="18" charset="0"/>
                <a:cs typeface="Times New Roman" pitchFamily="18" charset="0"/>
              </a:rPr>
              <a:t>31-03-2018</a:t>
            </a:r>
            <a:r>
              <a:rPr lang="en-IN" sz="4400" dirty="0" smtClean="0"/>
              <a:t/>
            </a:r>
            <a:br>
              <a:rPr lang="en-IN" sz="4400" dirty="0" smtClean="0"/>
            </a:br>
            <a:endParaRPr lang="en-IN" dirty="0"/>
          </a:p>
        </p:txBody>
      </p:sp>
      <p:sp>
        <p:nvSpPr>
          <p:cNvPr id="6" name="TextBox 5"/>
          <p:cNvSpPr txBox="1"/>
          <p:nvPr/>
        </p:nvSpPr>
        <p:spPr>
          <a:xfrm>
            <a:off x="6572264" y="1285860"/>
            <a:ext cx="2000264" cy="369332"/>
          </a:xfrm>
          <a:prstGeom prst="rect">
            <a:avLst/>
          </a:prstGeom>
          <a:noFill/>
        </p:spPr>
        <p:txBody>
          <a:bodyPr wrap="square" rtlCol="0">
            <a:spAutoFit/>
          </a:bodyPr>
          <a:lstStyle/>
          <a:p>
            <a:r>
              <a:rPr lang="en-US" sz="1600" dirty="0" smtClean="0">
                <a:latin typeface="Bookman Old Style" pitchFamily="18" charset="0"/>
              </a:rPr>
              <a:t>        Rs. In </a:t>
            </a:r>
            <a:r>
              <a:rPr lang="en-US" sz="1600" dirty="0" err="1" smtClean="0">
                <a:latin typeface="Bookman Old Style" pitchFamily="18" charset="0"/>
              </a:rPr>
              <a:t>Crore</a:t>
            </a:r>
            <a:r>
              <a:rPr lang="en-US" dirty="0" smtClean="0">
                <a:latin typeface="Lucida Bright" pitchFamily="18" charset="0"/>
              </a:rPr>
              <a:t>.</a:t>
            </a:r>
            <a:endParaRPr lang="en-IN" dirty="0">
              <a:latin typeface="Lucida Bright" pitchFamily="18" charset="0"/>
            </a:endParaRPr>
          </a:p>
        </p:txBody>
      </p:sp>
      <p:sp>
        <p:nvSpPr>
          <p:cNvPr id="7" name="TextBox 6"/>
          <p:cNvSpPr txBox="1"/>
          <p:nvPr/>
        </p:nvSpPr>
        <p:spPr>
          <a:xfrm>
            <a:off x="357158" y="5768764"/>
            <a:ext cx="8429684" cy="369332"/>
          </a:xfrm>
          <a:prstGeom prst="rect">
            <a:avLst/>
          </a:prstGeom>
          <a:noFill/>
        </p:spPr>
        <p:txBody>
          <a:bodyPr wrap="square" rtlCol="0">
            <a:spAutoFit/>
          </a:bodyPr>
          <a:lstStyle/>
          <a:p>
            <a:pPr algn="just"/>
            <a:r>
              <a:rPr lang="en-US" dirty="0" smtClean="0">
                <a:latin typeface="Lucida Bright" pitchFamily="18" charset="0"/>
              </a:rPr>
              <a:t>*.</a:t>
            </a:r>
            <a:endParaRPr lang="en-US" dirty="0">
              <a:latin typeface="Lucida Bright" pitchFamily="18"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12BD38-98A5-4806-A9FC-8EE783D433BD}" type="slidenum">
              <a:rPr lang="en-US" smtClean="0"/>
              <a:pPr>
                <a:defRPr/>
              </a:pPr>
              <a:t>12</a:t>
            </a:fld>
            <a:endParaRPr lang="en-US" dirty="0"/>
          </a:p>
        </p:txBody>
      </p:sp>
      <p:sp>
        <p:nvSpPr>
          <p:cNvPr id="2" name="Title 1"/>
          <p:cNvSpPr>
            <a:spLocks noGrp="1"/>
          </p:cNvSpPr>
          <p:nvPr>
            <p:ph type="title"/>
          </p:nvPr>
        </p:nvSpPr>
        <p:spPr>
          <a:xfrm>
            <a:off x="0" y="332656"/>
            <a:ext cx="8933688" cy="648072"/>
          </a:xfrm>
        </p:spPr>
        <p:txBody>
          <a:bodyPr>
            <a:normAutofit fontScale="90000"/>
          </a:bodyPr>
          <a:lstStyle/>
          <a:p>
            <a:pPr algn="ctr"/>
            <a:r>
              <a:rPr lang="en-IN" sz="2200" b="1" u="sng" dirty="0" smtClean="0">
                <a:solidFill>
                  <a:schemeClr val="accent4">
                    <a:lumMod val="60000"/>
                    <a:lumOff val="40000"/>
                  </a:schemeClr>
                </a:solidFill>
                <a:latin typeface="Bookman Old Style" pitchFamily="18" charset="0"/>
                <a:cs typeface="Times New Roman" pitchFamily="18" charset="0"/>
              </a:rPr>
              <a:t>Budget Allocation &amp; Expenditure on Cost of Foodgrains </a:t>
            </a:r>
            <a:r>
              <a:rPr lang="en-IN" sz="2200" b="1" u="sng" dirty="0" err="1" smtClean="0">
                <a:solidFill>
                  <a:schemeClr val="accent4">
                    <a:lumMod val="60000"/>
                    <a:lumOff val="40000"/>
                  </a:schemeClr>
                </a:solidFill>
                <a:latin typeface="Bookman Old Style" pitchFamily="18" charset="0"/>
                <a:cs typeface="Times New Roman" pitchFamily="18" charset="0"/>
              </a:rPr>
              <a:t>upto</a:t>
            </a:r>
            <a:r>
              <a:rPr lang="en-IN" sz="2200" b="1" u="sng" dirty="0" smtClean="0">
                <a:solidFill>
                  <a:schemeClr val="accent4">
                    <a:lumMod val="60000"/>
                    <a:lumOff val="40000"/>
                  </a:schemeClr>
                </a:solidFill>
                <a:latin typeface="Bookman Old Style" pitchFamily="18" charset="0"/>
                <a:cs typeface="Times New Roman" pitchFamily="18" charset="0"/>
              </a:rPr>
              <a:t>    31-03-2018</a:t>
            </a:r>
            <a:r>
              <a:rPr lang="en-IN" sz="4400" dirty="0" smtClean="0">
                <a:latin typeface="Lucida Bright" pitchFamily="18" charset="0"/>
              </a:rPr>
              <a:t/>
            </a:r>
            <a:br>
              <a:rPr lang="en-IN" sz="4400" dirty="0" smtClean="0">
                <a:latin typeface="Lucida Bright" pitchFamily="18" charset="0"/>
              </a:rPr>
            </a:br>
            <a:endParaRPr lang="en-IN" dirty="0">
              <a:latin typeface="Lucida Bright"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113830023"/>
              </p:ext>
            </p:extLst>
          </p:nvPr>
        </p:nvGraphicFramePr>
        <p:xfrm>
          <a:off x="142844" y="1600199"/>
          <a:ext cx="8772554" cy="2651762"/>
        </p:xfrm>
        <a:graphic>
          <a:graphicData uri="http://schemas.openxmlformats.org/drawingml/2006/table">
            <a:tbl>
              <a:tblPr firstRow="1" bandRow="1">
                <a:tableStyleId>{5C22544A-7EE6-4342-B048-85BDC9FD1C3A}</a:tableStyleId>
              </a:tblPr>
              <a:tblGrid>
                <a:gridCol w="1194959"/>
                <a:gridCol w="1954165"/>
                <a:gridCol w="1574560"/>
                <a:gridCol w="1251224"/>
                <a:gridCol w="1194988"/>
                <a:gridCol w="1602658"/>
              </a:tblGrid>
              <a:tr h="964705">
                <a:tc>
                  <a:txBody>
                    <a:bodyPr/>
                    <a:lstStyle/>
                    <a:p>
                      <a:pPr algn="ctr"/>
                      <a:r>
                        <a:rPr kumimoji="0" lang="en-US" sz="1500" b="1" kern="1200" dirty="0" smtClean="0">
                          <a:solidFill>
                            <a:srgbClr val="0070C0"/>
                          </a:solidFill>
                          <a:latin typeface="Bookman Old Style" pitchFamily="18" charset="0"/>
                          <a:ea typeface="+mn-ea"/>
                          <a:cs typeface="+mn-cs"/>
                        </a:rPr>
                        <a:t>Class Category</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Approved Budget            (100% Centrally sponsored)</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Unspent Balance of last year (CS)</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Released Amount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Total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Expenditure</a:t>
                      </a:r>
                      <a:endParaRPr lang="en-IN" sz="1500" dirty="0">
                        <a:solidFill>
                          <a:srgbClr val="0070C0"/>
                        </a:solidFill>
                        <a:latin typeface="Bookman Old Style" pitchFamily="18" charset="0"/>
                      </a:endParaRPr>
                    </a:p>
                  </a:txBody>
                  <a:tcPr>
                    <a:solidFill>
                      <a:schemeClr val="accent2">
                        <a:lumMod val="60000"/>
                        <a:lumOff val="40000"/>
                      </a:schemeClr>
                    </a:solidFill>
                  </a:tcPr>
                </a:tc>
              </a:tr>
              <a:tr h="462921">
                <a:tc>
                  <a:txBody>
                    <a:bodyPr/>
                    <a:lstStyle/>
                    <a:p>
                      <a:pPr algn="l"/>
                      <a:r>
                        <a:rPr lang="en-US" sz="1500" dirty="0" smtClean="0">
                          <a:solidFill>
                            <a:srgbClr val="002060"/>
                          </a:solidFill>
                          <a:latin typeface="Bookman Old Style" pitchFamily="18" charset="0"/>
                        </a:rPr>
                        <a:t>Primary</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5.74</a:t>
                      </a:r>
                      <a:endParaRPr lang="en-IN" sz="1500" dirty="0">
                        <a:solidFill>
                          <a:srgbClr val="002060"/>
                        </a:solidFill>
                        <a:latin typeface="Bookman Old Style" pitchFamily="18" charset="0"/>
                      </a:endParaRPr>
                    </a:p>
                  </a:txBody>
                  <a:tcPr/>
                </a:tc>
                <a:tc>
                  <a:txBody>
                    <a:bodyPr/>
                    <a:lstStyle/>
                    <a:p>
                      <a:pPr algn="l"/>
                      <a:r>
                        <a:rPr kumimoji="0" lang="en-IN" sz="1500" kern="1200" dirty="0" smtClean="0">
                          <a:solidFill>
                            <a:srgbClr val="002060"/>
                          </a:solidFill>
                          <a:latin typeface="Bookman Old Style" pitchFamily="18" charset="0"/>
                          <a:ea typeface="+mn-ea"/>
                          <a:cs typeface="+mn-cs"/>
                        </a:rPr>
                        <a:t>3.65</a:t>
                      </a:r>
                    </a:p>
                  </a:txBody>
                  <a:tcPr/>
                </a:tc>
                <a:tc>
                  <a:txBody>
                    <a:bodyPr/>
                    <a:lstStyle/>
                    <a:p>
                      <a:pPr algn="l"/>
                      <a:r>
                        <a:rPr lang="en-IN" sz="1500" dirty="0" smtClean="0">
                          <a:solidFill>
                            <a:srgbClr val="002060"/>
                          </a:solidFill>
                          <a:latin typeface="Bookman Old Style" pitchFamily="18" charset="0"/>
                        </a:rPr>
                        <a:t>2.62</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5.72</a:t>
                      </a:r>
                      <a:endParaRPr lang="en-IN" sz="1500" dirty="0">
                        <a:solidFill>
                          <a:srgbClr val="002060"/>
                        </a:solidFill>
                        <a:latin typeface="Bookman Old Style" pitchFamily="18" charset="0"/>
                      </a:endParaRPr>
                    </a:p>
                  </a:txBody>
                  <a:tcPr/>
                </a:tc>
                <a:tc>
                  <a:txBody>
                    <a:bodyPr/>
                    <a:lstStyle/>
                    <a:p>
                      <a:pPr algn="l"/>
                      <a:r>
                        <a:rPr lang="en-US" sz="1500" dirty="0" smtClean="0">
                          <a:solidFill>
                            <a:srgbClr val="002060"/>
                          </a:solidFill>
                          <a:latin typeface="Bookman Old Style" pitchFamily="18" charset="0"/>
                        </a:rPr>
                        <a:t>4.32(75.52%)</a:t>
                      </a:r>
                      <a:endParaRPr lang="en-IN" sz="1500" dirty="0">
                        <a:solidFill>
                          <a:srgbClr val="002060"/>
                        </a:solidFill>
                        <a:latin typeface="Bookman Old Style" pitchFamily="18" charset="0"/>
                      </a:endParaRPr>
                    </a:p>
                  </a:txBody>
                  <a:tcPr/>
                </a:tc>
              </a:tr>
              <a:tr h="432048">
                <a:tc>
                  <a:txBody>
                    <a:bodyPr/>
                    <a:lstStyle/>
                    <a:p>
                      <a:pPr algn="l"/>
                      <a:r>
                        <a:rPr lang="en-US" sz="1500" dirty="0" err="1" smtClean="0">
                          <a:solidFill>
                            <a:srgbClr val="002060"/>
                          </a:solidFill>
                          <a:latin typeface="Bookman Old Style" pitchFamily="18" charset="0"/>
                        </a:rPr>
                        <a:t>U.Pry</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5.93</a:t>
                      </a:r>
                      <a:endParaRPr lang="en-IN" sz="1500" dirty="0">
                        <a:solidFill>
                          <a:srgbClr val="002060"/>
                        </a:solidFill>
                        <a:latin typeface="Bookman Old Style" pitchFamily="18" charset="0"/>
                      </a:endParaRPr>
                    </a:p>
                  </a:txBody>
                  <a:tcPr/>
                </a:tc>
                <a:tc>
                  <a:txBody>
                    <a:bodyPr/>
                    <a:lstStyle/>
                    <a:p>
                      <a:pPr algn="l"/>
                      <a:r>
                        <a:rPr kumimoji="0" lang="en-IN" sz="1500" kern="1200" dirty="0" smtClean="0">
                          <a:solidFill>
                            <a:srgbClr val="002060"/>
                          </a:solidFill>
                          <a:latin typeface="Bookman Old Style" pitchFamily="18" charset="0"/>
                          <a:ea typeface="+mn-ea"/>
                          <a:cs typeface="+mn-cs"/>
                        </a:rPr>
                        <a:t>3.09</a:t>
                      </a:r>
                    </a:p>
                  </a:txBody>
                  <a:tcPr/>
                </a:tc>
                <a:tc>
                  <a:txBody>
                    <a:bodyPr/>
                    <a:lstStyle/>
                    <a:p>
                      <a:pPr algn="l"/>
                      <a:r>
                        <a:rPr lang="en-IN" sz="1500" dirty="0" smtClean="0">
                          <a:solidFill>
                            <a:srgbClr val="002060"/>
                          </a:solidFill>
                          <a:latin typeface="Bookman Old Style" pitchFamily="18" charset="0"/>
                        </a:rPr>
                        <a:t>2.34</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5.98</a:t>
                      </a:r>
                      <a:endParaRPr lang="en-IN" sz="1500" dirty="0">
                        <a:solidFill>
                          <a:srgbClr val="002060"/>
                        </a:solidFill>
                        <a:latin typeface="Bookman Old Style" pitchFamily="18" charset="0"/>
                      </a:endParaRPr>
                    </a:p>
                  </a:txBody>
                  <a:tcPr/>
                </a:tc>
                <a:tc>
                  <a:txBody>
                    <a:bodyPr/>
                    <a:lstStyle/>
                    <a:p>
                      <a:pPr algn="l"/>
                      <a:r>
                        <a:rPr lang="en-US" sz="1500" dirty="0" smtClean="0">
                          <a:solidFill>
                            <a:srgbClr val="002060"/>
                          </a:solidFill>
                          <a:latin typeface="Bookman Old Style" pitchFamily="18" charset="0"/>
                        </a:rPr>
                        <a:t> 3.83(64.04%)</a:t>
                      </a:r>
                      <a:endParaRPr lang="en-IN" sz="1500" dirty="0">
                        <a:solidFill>
                          <a:srgbClr val="002060"/>
                        </a:solidFill>
                        <a:latin typeface="Bookman Old Style" pitchFamily="18" charset="0"/>
                      </a:endParaRPr>
                    </a:p>
                  </a:txBody>
                  <a:tcPr/>
                </a:tc>
              </a:tr>
              <a:tr h="432048">
                <a:tc>
                  <a:txBody>
                    <a:bodyPr/>
                    <a:lstStyle/>
                    <a:p>
                      <a:pPr algn="l"/>
                      <a:r>
                        <a:rPr lang="en-US" sz="1500" dirty="0" smtClean="0">
                          <a:solidFill>
                            <a:srgbClr val="002060"/>
                          </a:solidFill>
                          <a:latin typeface="Bookman Old Style" pitchFamily="18" charset="0"/>
                        </a:rPr>
                        <a:t>NCLP</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0.07</a:t>
                      </a:r>
                      <a:endParaRPr lang="en-IN" sz="1500" dirty="0">
                        <a:solidFill>
                          <a:srgbClr val="002060"/>
                        </a:solidFill>
                        <a:latin typeface="Bookman Old Style" pitchFamily="18" charset="0"/>
                      </a:endParaRPr>
                    </a:p>
                  </a:txBody>
                  <a:tcPr/>
                </a:tc>
                <a:tc>
                  <a:txBody>
                    <a:bodyPr/>
                    <a:lstStyle/>
                    <a:p>
                      <a:pPr algn="l"/>
                      <a:r>
                        <a:rPr kumimoji="0" lang="en-IN" sz="1500" kern="1200" dirty="0" smtClean="0">
                          <a:solidFill>
                            <a:srgbClr val="002060"/>
                          </a:solidFill>
                          <a:latin typeface="Bookman Old Style" pitchFamily="18" charset="0"/>
                          <a:ea typeface="+mn-ea"/>
                          <a:cs typeface="+mn-cs"/>
                        </a:rPr>
                        <a:t>0.00</a:t>
                      </a:r>
                    </a:p>
                  </a:txBody>
                  <a:tcPr/>
                </a:tc>
                <a:tc>
                  <a:txBody>
                    <a:bodyPr/>
                    <a:lstStyle/>
                    <a:p>
                      <a:pPr algn="l"/>
                      <a:r>
                        <a:rPr lang="en-IN" sz="1500" dirty="0" smtClean="0">
                          <a:solidFill>
                            <a:srgbClr val="002060"/>
                          </a:solidFill>
                          <a:latin typeface="Bookman Old Style" pitchFamily="18" charset="0"/>
                        </a:rPr>
                        <a:t>0.02</a:t>
                      </a:r>
                      <a:endParaRPr lang="en-IN" sz="1500" dirty="0">
                        <a:solidFill>
                          <a:srgbClr val="002060"/>
                        </a:solidFill>
                        <a:latin typeface="Bookman Old Style" pitchFamily="18" charset="0"/>
                      </a:endParaRPr>
                    </a:p>
                  </a:txBody>
                  <a:tcPr/>
                </a:tc>
                <a:tc>
                  <a:txBody>
                    <a:bodyPr/>
                    <a:lstStyle/>
                    <a:p>
                      <a:pPr algn="l"/>
                      <a:r>
                        <a:rPr lang="en-IN" sz="1500" dirty="0" smtClean="0">
                          <a:solidFill>
                            <a:srgbClr val="002060"/>
                          </a:solidFill>
                          <a:latin typeface="Bookman Old Style" pitchFamily="18" charset="0"/>
                        </a:rPr>
                        <a:t>0.02</a:t>
                      </a:r>
                      <a:endParaRPr lang="en-IN" sz="1500" dirty="0">
                        <a:solidFill>
                          <a:srgbClr val="002060"/>
                        </a:solidFill>
                        <a:latin typeface="Bookman Old Style" pitchFamily="18" charset="0"/>
                      </a:endParaRPr>
                    </a:p>
                  </a:txBody>
                  <a:tcPr/>
                </a:tc>
                <a:tc>
                  <a:txBody>
                    <a:bodyPr/>
                    <a:lstStyle/>
                    <a:p>
                      <a:pPr algn="l"/>
                      <a:r>
                        <a:rPr lang="en-US" sz="1500" dirty="0" smtClean="0">
                          <a:solidFill>
                            <a:srgbClr val="002060"/>
                          </a:solidFill>
                          <a:latin typeface="Bookman Old Style" pitchFamily="18" charset="0"/>
                        </a:rPr>
                        <a:t>0.02 (100%)</a:t>
                      </a:r>
                      <a:endParaRPr lang="en-IN" sz="1500" dirty="0">
                        <a:solidFill>
                          <a:srgbClr val="002060"/>
                        </a:solidFill>
                        <a:latin typeface="Bookman Old Style" pitchFamily="18" charset="0"/>
                      </a:endParaRPr>
                    </a:p>
                  </a:txBody>
                  <a:tcPr/>
                </a:tc>
              </a:tr>
              <a:tr h="360040">
                <a:tc>
                  <a:txBody>
                    <a:bodyPr/>
                    <a:lstStyle/>
                    <a:p>
                      <a:pPr algn="l"/>
                      <a:r>
                        <a:rPr lang="en-US" sz="1500" b="1" dirty="0" smtClean="0">
                          <a:solidFill>
                            <a:srgbClr val="002060"/>
                          </a:solidFill>
                          <a:latin typeface="Bookman Old Style" pitchFamily="18" charset="0"/>
                        </a:rPr>
                        <a:t>Total</a:t>
                      </a:r>
                      <a:endParaRPr lang="en-IN" sz="1500" b="1" dirty="0">
                        <a:solidFill>
                          <a:srgbClr val="002060"/>
                        </a:solidFill>
                        <a:latin typeface="Bookman Old Style" pitchFamily="18" charset="0"/>
                      </a:endParaRPr>
                    </a:p>
                  </a:txBody>
                  <a:tcPr/>
                </a:tc>
                <a:tc>
                  <a:txBody>
                    <a:bodyPr/>
                    <a:lstStyle/>
                    <a:p>
                      <a:pPr algn="l"/>
                      <a:r>
                        <a:rPr lang="en-IN" sz="1500" b="1" dirty="0" smtClean="0">
                          <a:solidFill>
                            <a:srgbClr val="002060"/>
                          </a:solidFill>
                          <a:latin typeface="Bookman Old Style" pitchFamily="18" charset="0"/>
                        </a:rPr>
                        <a:t>11.74</a:t>
                      </a:r>
                      <a:endParaRPr lang="en-IN" sz="1500" b="1" dirty="0">
                        <a:solidFill>
                          <a:srgbClr val="002060"/>
                        </a:solidFill>
                        <a:latin typeface="Bookman Old Style" pitchFamily="18" charset="0"/>
                      </a:endParaRPr>
                    </a:p>
                  </a:txBody>
                  <a:tcPr/>
                </a:tc>
                <a:tc>
                  <a:txBody>
                    <a:bodyPr/>
                    <a:lstStyle/>
                    <a:p>
                      <a:pPr algn="l"/>
                      <a:r>
                        <a:rPr kumimoji="0" lang="en-IN" sz="1500" b="1" kern="1200" dirty="0" smtClean="0">
                          <a:solidFill>
                            <a:srgbClr val="002060"/>
                          </a:solidFill>
                          <a:latin typeface="Bookman Old Style" pitchFamily="18" charset="0"/>
                          <a:ea typeface="+mn-ea"/>
                          <a:cs typeface="+mn-cs"/>
                        </a:rPr>
                        <a:t>6.74</a:t>
                      </a:r>
                    </a:p>
                  </a:txBody>
                  <a:tcPr/>
                </a:tc>
                <a:tc>
                  <a:txBody>
                    <a:bodyPr/>
                    <a:lstStyle/>
                    <a:p>
                      <a:pPr algn="l"/>
                      <a:r>
                        <a:rPr lang="en-IN" sz="1500" b="1" dirty="0" smtClean="0">
                          <a:solidFill>
                            <a:srgbClr val="002060"/>
                          </a:solidFill>
                          <a:latin typeface="Bookman Old Style" pitchFamily="18" charset="0"/>
                        </a:rPr>
                        <a:t>4.98</a:t>
                      </a:r>
                      <a:endParaRPr lang="en-IN" sz="1500" b="1" dirty="0">
                        <a:solidFill>
                          <a:srgbClr val="002060"/>
                        </a:solidFill>
                        <a:latin typeface="Bookman Old Style" pitchFamily="18" charset="0"/>
                      </a:endParaRPr>
                    </a:p>
                  </a:txBody>
                  <a:tcPr/>
                </a:tc>
                <a:tc>
                  <a:txBody>
                    <a:bodyPr/>
                    <a:lstStyle/>
                    <a:p>
                      <a:pPr algn="l"/>
                      <a:r>
                        <a:rPr lang="en-IN" sz="1500" b="1" dirty="0" smtClean="0">
                          <a:solidFill>
                            <a:srgbClr val="002060"/>
                          </a:solidFill>
                          <a:latin typeface="Bookman Old Style" pitchFamily="18" charset="0"/>
                        </a:rPr>
                        <a:t>11.72</a:t>
                      </a:r>
                      <a:endParaRPr lang="en-IN" sz="1500" b="1" dirty="0">
                        <a:solidFill>
                          <a:srgbClr val="002060"/>
                        </a:solidFill>
                        <a:latin typeface="Bookman Old Style" pitchFamily="18" charset="0"/>
                      </a:endParaRPr>
                    </a:p>
                  </a:txBody>
                  <a:tcPr/>
                </a:tc>
                <a:tc>
                  <a:txBody>
                    <a:bodyPr/>
                    <a:lstStyle/>
                    <a:p>
                      <a:pPr algn="l"/>
                      <a:r>
                        <a:rPr lang="en-US" sz="1500" b="1" dirty="0" smtClean="0">
                          <a:solidFill>
                            <a:srgbClr val="002060"/>
                          </a:solidFill>
                          <a:latin typeface="Bookman Old Style" pitchFamily="18" charset="0"/>
                        </a:rPr>
                        <a:t> 8.17(69.70%)</a:t>
                      </a:r>
                      <a:endParaRPr lang="en-IN" sz="1500" b="1" dirty="0">
                        <a:solidFill>
                          <a:srgbClr val="002060"/>
                        </a:solidFill>
                        <a:latin typeface="Bookman Old Style" pitchFamily="18" charset="0"/>
                      </a:endParaRPr>
                    </a:p>
                  </a:txBody>
                  <a:tcPr/>
                </a:tc>
              </a:tr>
            </a:tbl>
          </a:graphicData>
        </a:graphic>
      </p:graphicFrame>
      <p:sp>
        <p:nvSpPr>
          <p:cNvPr id="7" name="Rectangle 6"/>
          <p:cNvSpPr/>
          <p:nvPr/>
        </p:nvSpPr>
        <p:spPr>
          <a:xfrm>
            <a:off x="6781800" y="1143000"/>
            <a:ext cx="2133599" cy="369332"/>
          </a:xfrm>
          <a:prstGeom prst="rect">
            <a:avLst/>
          </a:prstGeom>
        </p:spPr>
        <p:txBody>
          <a:bodyPr wrap="square">
            <a:spAutoFit/>
          </a:bodyPr>
          <a:lstStyle/>
          <a:p>
            <a:r>
              <a:rPr lang="en-US" b="1" dirty="0" smtClean="0">
                <a:latin typeface="Bookman Old Style" pitchFamily="18" charset="0"/>
              </a:rPr>
              <a:t>       (Rs. In Cr.)</a:t>
            </a:r>
            <a:endParaRPr lang="en-IN" b="1" dirty="0">
              <a:latin typeface="Bookman Old Style" pitchFamily="18" charset="0"/>
            </a:endParaRPr>
          </a:p>
        </p:txBody>
      </p:sp>
      <p:sp>
        <p:nvSpPr>
          <p:cNvPr id="8" name="Title 1"/>
          <p:cNvSpPr txBox="1">
            <a:spLocks/>
          </p:cNvSpPr>
          <p:nvPr/>
        </p:nvSpPr>
        <p:spPr>
          <a:xfrm>
            <a:off x="210312" y="4509120"/>
            <a:ext cx="5801848" cy="504056"/>
          </a:xfrm>
          <a:prstGeom prst="rect">
            <a:avLst/>
          </a:prstGeom>
        </p:spPr>
        <p:txBody>
          <a:bodyPr vert="horz" rtlCol="0" anchor="ctr">
            <a:normAutofit fontScale="525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Lucida Bright" pitchFamily="18" charset="0"/>
                <a:ea typeface="+mj-ea"/>
                <a:cs typeface="+mj-cs"/>
              </a:rPr>
              <a:t>*</a:t>
            </a:r>
            <a:r>
              <a:rPr kumimoji="0" lang="en-IN"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FCI</a:t>
            </a:r>
            <a:r>
              <a:rPr kumimoji="0" lang="en-IN" sz="2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bill is pending for </a:t>
            </a:r>
            <a:r>
              <a:rPr lang="en-IN" sz="2000" b="1" dirty="0">
                <a:solidFill>
                  <a:schemeClr val="tx2"/>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2</a:t>
            </a:r>
            <a:r>
              <a:rPr kumimoji="0" lang="en-IN" sz="2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districts ( </a:t>
            </a:r>
            <a:r>
              <a:rPr kumimoji="0" lang="en-IN" sz="2000" b="1" i="0" u="none" strike="noStrike" kern="1200" cap="none" spc="0" normalizeH="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Palwal</a:t>
            </a:r>
            <a:r>
              <a:rPr kumimoji="0" lang="en-IN" sz="2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and </a:t>
            </a:r>
            <a:r>
              <a:rPr kumimoji="0" lang="en-IN" sz="2000" b="1" i="0" u="none" strike="noStrike" kern="1200" cap="none" spc="0" normalizeH="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Gurugram</a:t>
            </a:r>
            <a:r>
              <a:rPr kumimoji="0" lang="en-IN" sz="2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 They have received  bill in the month of May 2018.</a:t>
            </a:r>
            <a:endParaRPr kumimoji="0" lang="en-IN"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Lucida Bright" pitchFamily="18" charset="0"/>
              <a:ea typeface="+mj-ea"/>
              <a:cs typeface="+mj-cs"/>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BE65BB2-53F6-4FD2-B14F-0417FD68B02B}" type="slidenum">
              <a:rPr lang="en-US"/>
              <a:pPr>
                <a:defRPr/>
              </a:pPr>
              <a:t>13</a:t>
            </a:fld>
            <a:endParaRPr lang="en-US" dirty="0"/>
          </a:p>
        </p:txBody>
      </p:sp>
      <p:sp>
        <p:nvSpPr>
          <p:cNvPr id="15362" name="Title 1"/>
          <p:cNvSpPr>
            <a:spLocks noGrp="1"/>
          </p:cNvSpPr>
          <p:nvPr>
            <p:ph type="title"/>
          </p:nvPr>
        </p:nvSpPr>
        <p:spPr>
          <a:xfrm>
            <a:off x="457200" y="214290"/>
            <a:ext cx="8305800" cy="1071570"/>
          </a:xfrm>
        </p:spPr>
        <p:txBody>
          <a:bodyPr>
            <a:normAutofit/>
          </a:bodyPr>
          <a:lstStyle/>
          <a:p>
            <a:pPr algn="ctr"/>
            <a:r>
              <a:rPr lang="en-US" sz="2000" b="1" u="sng" dirty="0" smtClean="0">
                <a:solidFill>
                  <a:schemeClr val="accent4">
                    <a:lumMod val="60000"/>
                    <a:lumOff val="40000"/>
                  </a:schemeClr>
                </a:solidFill>
                <a:latin typeface="Bookman Old Style" pitchFamily="18" charset="0"/>
                <a:cs typeface="Times New Roman" pitchFamily="18" charset="0"/>
              </a:rPr>
              <a:t>Budget allocation &amp; Expenditure towards Honorarium for Cook cum Helper </a:t>
            </a:r>
            <a:endParaRPr lang="en-IN" sz="2000" b="1" u="sng" dirty="0" smtClean="0">
              <a:solidFill>
                <a:schemeClr val="accent4">
                  <a:lumMod val="60000"/>
                  <a:lumOff val="40000"/>
                </a:schemeClr>
              </a:solidFill>
              <a:latin typeface="Bookman Old Style"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556751801"/>
              </p:ext>
            </p:extLst>
          </p:nvPr>
        </p:nvGraphicFramePr>
        <p:xfrm>
          <a:off x="251520" y="1412776"/>
          <a:ext cx="8587679" cy="2880360"/>
        </p:xfrm>
        <a:graphic>
          <a:graphicData uri="http://schemas.openxmlformats.org/drawingml/2006/table">
            <a:tbl>
              <a:tblPr firstRow="1" bandRow="1">
                <a:tableStyleId>{5C22544A-7EE6-4342-B048-85BDC9FD1C3A}</a:tableStyleId>
              </a:tblPr>
              <a:tblGrid>
                <a:gridCol w="767297"/>
                <a:gridCol w="930475"/>
                <a:gridCol w="1138558"/>
                <a:gridCol w="1179889"/>
                <a:gridCol w="1041078"/>
                <a:gridCol w="1110484"/>
                <a:gridCol w="992649"/>
                <a:gridCol w="1427249"/>
              </a:tblGrid>
              <a:tr h="1210033">
                <a:tc>
                  <a:txBody>
                    <a:bodyPr/>
                    <a:lstStyle/>
                    <a:p>
                      <a:pPr algn="l"/>
                      <a:r>
                        <a:rPr lang="en-US" sz="1500" dirty="0" smtClean="0">
                          <a:solidFill>
                            <a:schemeClr val="tx2">
                              <a:lumMod val="50000"/>
                            </a:schemeClr>
                          </a:solidFill>
                          <a:latin typeface="Bookman Old Style" pitchFamily="18" charset="0"/>
                        </a:rPr>
                        <a:t>Stage</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rPr>
                        <a:t>No.</a:t>
                      </a:r>
                      <a:r>
                        <a:rPr lang="en-US" sz="1500" baseline="0" dirty="0" smtClean="0">
                          <a:solidFill>
                            <a:schemeClr val="tx2">
                              <a:lumMod val="50000"/>
                            </a:schemeClr>
                          </a:solidFill>
                          <a:latin typeface="Bookman Old Style" pitchFamily="18" charset="0"/>
                        </a:rPr>
                        <a:t> of Cooks  </a:t>
                      </a:r>
                      <a:r>
                        <a:rPr lang="en-US" sz="1500" dirty="0" smtClean="0">
                          <a:solidFill>
                            <a:schemeClr val="tx2">
                              <a:lumMod val="50000"/>
                            </a:schemeClr>
                          </a:solidFill>
                          <a:latin typeface="Bookman Old Style" pitchFamily="18" charset="0"/>
                        </a:rPr>
                        <a:t>Approved by GOI</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rPr>
                        <a:t>No. of Cooks actually Working</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rPr>
                        <a:t>Approved budget by GOI</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r>
                        <a:rPr kumimoji="0" lang="en-US" sz="1500" b="1" kern="1200" dirty="0" smtClean="0">
                          <a:solidFill>
                            <a:schemeClr val="tx2">
                              <a:lumMod val="50000"/>
                            </a:schemeClr>
                          </a:solidFill>
                          <a:latin typeface="Bookman Old Style" pitchFamily="18" charset="0"/>
                          <a:ea typeface="+mn-ea"/>
                          <a:cs typeface="+mn-cs"/>
                        </a:rPr>
                        <a:t>Unspent Balance of last year (CS+SS)</a:t>
                      </a:r>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US" sz="1500" b="1" kern="1200" dirty="0" smtClean="0">
                          <a:solidFill>
                            <a:schemeClr val="tx2">
                              <a:lumMod val="50000"/>
                            </a:schemeClr>
                          </a:solidFill>
                          <a:latin typeface="Bookman Old Style" pitchFamily="18" charset="0"/>
                          <a:ea typeface="+mn-ea"/>
                          <a:cs typeface="+mn-cs"/>
                        </a:rPr>
                        <a:t>Released Amount (CS+SS)</a:t>
                      </a:r>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US" sz="1500" b="1" kern="1200" dirty="0" smtClean="0">
                          <a:solidFill>
                            <a:schemeClr val="tx2">
                              <a:lumMod val="50000"/>
                            </a:schemeClr>
                          </a:solidFill>
                          <a:latin typeface="Bookman Old Style" pitchFamily="18" charset="0"/>
                          <a:ea typeface="+mn-ea"/>
                          <a:cs typeface="+mn-cs"/>
                        </a:rPr>
                        <a:t>Total (CS+SS)</a:t>
                      </a:r>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rPr>
                        <a:t>Expenditure up to                     </a:t>
                      </a:r>
                      <a:r>
                        <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rPr>
                        <a:t>31-12-16</a:t>
                      </a:r>
                    </a:p>
                    <a:p>
                      <a:pPr algn="l"/>
                      <a:endPar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endParaRPr>
                    </a:p>
                    <a:p>
                      <a:pPr algn="l"/>
                      <a:endPar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endParaRPr>
                    </a:p>
                  </a:txBody>
                  <a:tcPr>
                    <a:solidFill>
                      <a:schemeClr val="accent3">
                        <a:lumMod val="40000"/>
                        <a:lumOff val="60000"/>
                      </a:schemeClr>
                    </a:solidFill>
                  </a:tcPr>
                </a:tc>
              </a:tr>
              <a:tr h="487519">
                <a:tc>
                  <a:txBody>
                    <a:bodyPr/>
                    <a:lstStyle/>
                    <a:p>
                      <a:pPr algn="l"/>
                      <a:r>
                        <a:rPr lang="en-US" sz="1500" dirty="0" smtClean="0">
                          <a:solidFill>
                            <a:schemeClr val="tx2">
                              <a:lumMod val="50000"/>
                            </a:schemeClr>
                          </a:solidFill>
                          <a:latin typeface="Bookman Old Style" pitchFamily="18" charset="0"/>
                        </a:rPr>
                        <a:t>Pry.</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18652</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18556</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46.63</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0</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46.63</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46.63</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algn="l"/>
                      <a:r>
                        <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rPr>
                        <a:t>44.25 (94.89%)</a:t>
                      </a:r>
                    </a:p>
                  </a:txBody>
                  <a:tcPr>
                    <a:solidFill>
                      <a:schemeClr val="accent3">
                        <a:lumMod val="40000"/>
                        <a:lumOff val="60000"/>
                      </a:schemeClr>
                    </a:solidFill>
                  </a:tcPr>
                </a:tc>
              </a:tr>
              <a:tr h="512300">
                <a:tc>
                  <a:txBody>
                    <a:bodyPr/>
                    <a:lstStyle/>
                    <a:p>
                      <a:pPr algn="l"/>
                      <a:r>
                        <a:rPr lang="en-US" sz="1500" dirty="0" err="1" smtClean="0">
                          <a:solidFill>
                            <a:schemeClr val="tx2">
                              <a:lumMod val="50000"/>
                            </a:schemeClr>
                          </a:solidFill>
                          <a:latin typeface="Bookman Old Style" pitchFamily="18" charset="0"/>
                        </a:rPr>
                        <a:t>U.Pry</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11771</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11637</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29.42</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0</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29.42</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29.42</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algn="l"/>
                      <a:r>
                        <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rPr>
                        <a:t>28.63 (97.32%)</a:t>
                      </a:r>
                    </a:p>
                  </a:txBody>
                  <a:tcPr>
                    <a:solidFill>
                      <a:schemeClr val="accent3">
                        <a:lumMod val="40000"/>
                        <a:lumOff val="60000"/>
                      </a:schemeClr>
                    </a:solidFill>
                  </a:tcPr>
                </a:tc>
              </a:tr>
              <a:tr h="332616">
                <a:tc>
                  <a:txBody>
                    <a:bodyPr/>
                    <a:lstStyle/>
                    <a:p>
                      <a:pPr marL="0" algn="l" rtl="0" eaLnBrk="1" latinLnBrk="0" hangingPunct="1"/>
                      <a:r>
                        <a:rPr kumimoji="0" lang="en-US" sz="1500" b="1" kern="1200" dirty="0" smtClean="0">
                          <a:solidFill>
                            <a:schemeClr val="tx2">
                              <a:lumMod val="50000"/>
                            </a:schemeClr>
                          </a:solidFill>
                          <a:latin typeface="Bookman Old Style" pitchFamily="18" charset="0"/>
                          <a:ea typeface="+mn-ea"/>
                          <a:cs typeface="+mn-cs"/>
                        </a:rPr>
                        <a:t>Total</a:t>
                      </a:r>
                    </a:p>
                    <a:p>
                      <a:pPr marL="0" algn="l" rtl="0" eaLnBrk="1" latinLnBrk="0" hangingPunct="1"/>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30423</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30193</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76.05</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0</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76.05</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76.05</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72.88</a:t>
                      </a:r>
                    </a:p>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(95.83%)</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r>
            </a:tbl>
          </a:graphicData>
        </a:graphic>
      </p:graphicFrame>
      <p:sp>
        <p:nvSpPr>
          <p:cNvPr id="15401" name="TextBox 4"/>
          <p:cNvSpPr txBox="1">
            <a:spLocks noChangeArrowheads="1"/>
          </p:cNvSpPr>
          <p:nvPr/>
        </p:nvSpPr>
        <p:spPr bwMode="auto">
          <a:xfrm>
            <a:off x="6372200" y="1124744"/>
            <a:ext cx="1828800" cy="323165"/>
          </a:xfrm>
          <a:prstGeom prst="rect">
            <a:avLst/>
          </a:prstGeom>
          <a:noFill/>
          <a:ln w="9525">
            <a:noFill/>
            <a:miter lim="800000"/>
            <a:headEnd/>
            <a:tailEnd/>
          </a:ln>
        </p:spPr>
        <p:txBody>
          <a:bodyPr wrap="square">
            <a:spAutoFit/>
          </a:bodyPr>
          <a:lstStyle/>
          <a:p>
            <a:r>
              <a:rPr lang="en-US" sz="1500" b="1" dirty="0" smtClean="0">
                <a:latin typeface="Bookman Old Style" pitchFamily="18" charset="0"/>
              </a:rPr>
              <a:t>        (</a:t>
            </a:r>
            <a:r>
              <a:rPr lang="en-US" sz="1500" b="1" dirty="0">
                <a:latin typeface="Bookman Old Style" pitchFamily="18" charset="0"/>
              </a:rPr>
              <a:t>Rs. In </a:t>
            </a:r>
            <a:r>
              <a:rPr lang="en-US" sz="1500" b="1" dirty="0" smtClean="0">
                <a:latin typeface="Bookman Old Style" pitchFamily="18" charset="0"/>
              </a:rPr>
              <a:t>Cr.)</a:t>
            </a:r>
            <a:endParaRPr lang="en-IN" sz="1500" b="1" dirty="0">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12BD38-98A5-4806-A9FC-8EE783D433BD}" type="slidenum">
              <a:rPr lang="en-US" smtClean="0"/>
              <a:pPr>
                <a:defRPr/>
              </a:pPr>
              <a:t>14</a:t>
            </a:fld>
            <a:endParaRPr lang="en-US" dirty="0"/>
          </a:p>
        </p:txBody>
      </p:sp>
      <p:sp>
        <p:nvSpPr>
          <p:cNvPr id="2" name="Title 1"/>
          <p:cNvSpPr>
            <a:spLocks noGrp="1"/>
          </p:cNvSpPr>
          <p:nvPr>
            <p:ph type="title"/>
          </p:nvPr>
        </p:nvSpPr>
        <p:spPr>
          <a:xfrm>
            <a:off x="210312" y="1052736"/>
            <a:ext cx="8933688" cy="547464"/>
          </a:xfrm>
        </p:spPr>
        <p:txBody>
          <a:bodyPr>
            <a:normAutofit fontScale="90000"/>
          </a:bodyPr>
          <a:lstStyle/>
          <a:p>
            <a:pPr algn="ctr"/>
            <a:r>
              <a:rPr lang="en-IN" sz="2200" b="1" u="sng" dirty="0" smtClean="0">
                <a:solidFill>
                  <a:schemeClr val="accent4">
                    <a:lumMod val="60000"/>
                    <a:lumOff val="40000"/>
                  </a:schemeClr>
                </a:solidFill>
                <a:latin typeface="Bookman Old Style" pitchFamily="18" charset="0"/>
                <a:cs typeface="Times New Roman" pitchFamily="18" charset="0"/>
              </a:rPr>
              <a:t>Budget Allocation &amp; Expenditure on Management Monitoring &amp; Evaluation(MME)  </a:t>
            </a:r>
            <a:r>
              <a:rPr lang="en-IN" sz="2200" b="1" u="sng" dirty="0" err="1" smtClean="0">
                <a:solidFill>
                  <a:schemeClr val="accent4">
                    <a:lumMod val="60000"/>
                    <a:lumOff val="40000"/>
                  </a:schemeClr>
                </a:solidFill>
                <a:latin typeface="Bookman Old Style" pitchFamily="18" charset="0"/>
                <a:cs typeface="Times New Roman" pitchFamily="18" charset="0"/>
              </a:rPr>
              <a:t>upto</a:t>
            </a:r>
            <a:r>
              <a:rPr lang="en-IN" sz="2200" b="1" u="sng" dirty="0" smtClean="0">
                <a:solidFill>
                  <a:schemeClr val="accent4">
                    <a:lumMod val="60000"/>
                    <a:lumOff val="40000"/>
                  </a:schemeClr>
                </a:solidFill>
                <a:latin typeface="Bookman Old Style" pitchFamily="18" charset="0"/>
                <a:cs typeface="Times New Roman" pitchFamily="18" charset="0"/>
              </a:rPr>
              <a:t> 31-03-2018</a:t>
            </a:r>
            <a:r>
              <a:rPr lang="en-US" sz="2200" b="1" dirty="0" smtClean="0">
                <a:latin typeface="Bookman Old Style" pitchFamily="18" charset="0"/>
              </a:rPr>
              <a:t> </a:t>
            </a:r>
            <a:r>
              <a:rPr lang="en-IN" sz="4000" b="1" dirty="0" smtClean="0">
                <a:latin typeface="Constantia" pitchFamily="18" charset="0"/>
              </a:rPr>
              <a:t/>
            </a:r>
            <a:br>
              <a:rPr lang="en-IN" sz="4000" b="1" dirty="0" smtClean="0">
                <a:latin typeface="Constantia" pitchFamily="18" charset="0"/>
              </a:rPr>
            </a:br>
            <a:r>
              <a:rPr lang="en-IN" sz="4400" dirty="0" smtClean="0"/>
              <a:t/>
            </a:r>
            <a:br>
              <a:rPr lang="en-IN" sz="4400" dirty="0" smtClean="0"/>
            </a:br>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xmlns="" val="3721168284"/>
              </p:ext>
            </p:extLst>
          </p:nvPr>
        </p:nvGraphicFramePr>
        <p:xfrm>
          <a:off x="251519" y="1571612"/>
          <a:ext cx="8640961" cy="3081524"/>
        </p:xfrm>
        <a:graphic>
          <a:graphicData uri="http://schemas.openxmlformats.org/drawingml/2006/table">
            <a:tbl>
              <a:tblPr firstRow="1" bandRow="1">
                <a:tableStyleId>{5C22544A-7EE6-4342-B048-85BDC9FD1C3A}</a:tableStyleId>
              </a:tblPr>
              <a:tblGrid>
                <a:gridCol w="1219129"/>
                <a:gridCol w="1423100"/>
                <a:gridCol w="1530170"/>
                <a:gridCol w="1530170"/>
                <a:gridCol w="1312889"/>
                <a:gridCol w="1625503"/>
              </a:tblGrid>
              <a:tr h="1371602">
                <a:tc>
                  <a:txBody>
                    <a:bodyPr/>
                    <a:lstStyle/>
                    <a:p>
                      <a:r>
                        <a:rPr lang="en-US" sz="1500" dirty="0" smtClean="0">
                          <a:solidFill>
                            <a:srgbClr val="0070C0"/>
                          </a:solidFill>
                          <a:latin typeface="Bookman Old Style" pitchFamily="18" charset="0"/>
                        </a:rPr>
                        <a:t>Class Category</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Approved Budget               (100% Centrally sponsored)</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r>
                        <a:rPr kumimoji="0" lang="en-US" sz="1500" b="1" kern="1200" dirty="0" smtClean="0">
                          <a:solidFill>
                            <a:srgbClr val="0070C0"/>
                          </a:solidFill>
                          <a:latin typeface="Bookman Old Style" pitchFamily="18" charset="0"/>
                          <a:ea typeface="+mn-ea"/>
                          <a:cs typeface="+mn-cs"/>
                        </a:rPr>
                        <a:t>Unspent Balance of last year (CS)</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r>
                        <a:rPr lang="en-US" sz="1500" dirty="0" smtClean="0">
                          <a:solidFill>
                            <a:srgbClr val="0070C0"/>
                          </a:solidFill>
                          <a:latin typeface="Bookman Old Style" pitchFamily="18" charset="0"/>
                        </a:rPr>
                        <a:t>Released Amount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r>
                        <a:rPr lang="en-US" sz="1500" dirty="0" smtClean="0">
                          <a:solidFill>
                            <a:srgbClr val="0070C0"/>
                          </a:solidFill>
                          <a:latin typeface="Bookman Old Style" pitchFamily="18" charset="0"/>
                        </a:rPr>
                        <a:t>Total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r>
                        <a:rPr lang="en-US" sz="1500" dirty="0" smtClean="0">
                          <a:solidFill>
                            <a:srgbClr val="0070C0"/>
                          </a:solidFill>
                          <a:latin typeface="Bookman Old Style" pitchFamily="18" charset="0"/>
                        </a:rPr>
                        <a:t>Expenditure</a:t>
                      </a:r>
                      <a:endParaRPr lang="en-IN" sz="1500" dirty="0">
                        <a:solidFill>
                          <a:srgbClr val="0070C0"/>
                        </a:solidFill>
                        <a:latin typeface="Bookman Old Style" pitchFamily="18" charset="0"/>
                      </a:endParaRPr>
                    </a:p>
                  </a:txBody>
                  <a:tcPr>
                    <a:solidFill>
                      <a:schemeClr val="accent2">
                        <a:lumMod val="60000"/>
                        <a:lumOff val="40000"/>
                      </a:schemeClr>
                    </a:solidFill>
                  </a:tcPr>
                </a:tc>
              </a:tr>
              <a:tr h="557794">
                <a:tc>
                  <a:txBody>
                    <a:bodyPr/>
                    <a:lstStyle/>
                    <a:p>
                      <a:r>
                        <a:rPr lang="en-US" sz="1500" dirty="0" smtClean="0">
                          <a:solidFill>
                            <a:srgbClr val="002060"/>
                          </a:solidFill>
                          <a:latin typeface="Bookman Old Style" pitchFamily="18" charset="0"/>
                        </a:rPr>
                        <a:t>Primary</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1.33</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1.06</a:t>
                      </a:r>
                      <a:endParaRPr lang="en-IN" sz="1500" dirty="0">
                        <a:solidFill>
                          <a:srgbClr val="002060"/>
                        </a:solidFill>
                        <a:latin typeface="Bookman Old Style" pitchFamily="18" charset="0"/>
                      </a:endParaRPr>
                    </a:p>
                  </a:txBody>
                  <a:tcPr/>
                </a:tc>
                <a:tc>
                  <a:txBody>
                    <a:bodyPr/>
                    <a:lstStyle/>
                    <a:p>
                      <a:pPr marL="0" algn="r" rtl="0" eaLnBrk="1" latinLnBrk="0" hangingPunct="1"/>
                      <a:r>
                        <a:rPr kumimoji="0" lang="en-IN" sz="1500" kern="1200" dirty="0" smtClean="0">
                          <a:solidFill>
                            <a:srgbClr val="002060"/>
                          </a:solidFill>
                          <a:latin typeface="Bookman Old Style" pitchFamily="18" charset="0"/>
                          <a:ea typeface="+mn-ea"/>
                          <a:cs typeface="+mn-cs"/>
                        </a:rPr>
                        <a:t>0.27</a:t>
                      </a:r>
                    </a:p>
                  </a:txBody>
                  <a:tcPr/>
                </a:tc>
                <a:tc>
                  <a:txBody>
                    <a:bodyPr/>
                    <a:lstStyle/>
                    <a:p>
                      <a:pPr algn="r"/>
                      <a:r>
                        <a:rPr lang="en-IN" sz="1500" dirty="0" smtClean="0">
                          <a:solidFill>
                            <a:srgbClr val="002060"/>
                          </a:solidFill>
                          <a:latin typeface="Bookman Old Style" pitchFamily="18" charset="0"/>
                        </a:rPr>
                        <a:t>1.33</a:t>
                      </a:r>
                      <a:endParaRPr lang="en-IN" sz="1500"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0.79</a:t>
                      </a:r>
                    </a:p>
                    <a:p>
                      <a:pPr algn="r"/>
                      <a:r>
                        <a:rPr lang="en-US" sz="1500" b="1" dirty="0" smtClean="0">
                          <a:solidFill>
                            <a:srgbClr val="002060"/>
                          </a:solidFill>
                          <a:latin typeface="Bookman Old Style" pitchFamily="18" charset="0"/>
                        </a:rPr>
                        <a:t>(56.39%)</a:t>
                      </a:r>
                      <a:endParaRPr lang="en-IN" sz="1500" b="1" dirty="0">
                        <a:solidFill>
                          <a:srgbClr val="002060"/>
                        </a:solidFill>
                        <a:latin typeface="Bookman Old Style" pitchFamily="18" charset="0"/>
                      </a:endParaRPr>
                    </a:p>
                  </a:txBody>
                  <a:tcPr/>
                </a:tc>
              </a:tr>
              <a:tr h="576064">
                <a:tc>
                  <a:txBody>
                    <a:bodyPr/>
                    <a:lstStyle/>
                    <a:p>
                      <a:r>
                        <a:rPr lang="en-US" sz="1500" dirty="0" err="1" smtClean="0">
                          <a:solidFill>
                            <a:srgbClr val="002060"/>
                          </a:solidFill>
                          <a:latin typeface="Bookman Old Style" pitchFamily="18" charset="0"/>
                        </a:rPr>
                        <a:t>U.Primary</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1.12</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0.79</a:t>
                      </a:r>
                      <a:endParaRPr lang="en-IN" sz="1500" dirty="0">
                        <a:solidFill>
                          <a:srgbClr val="002060"/>
                        </a:solidFill>
                        <a:latin typeface="Bookman Old Style" pitchFamily="18" charset="0"/>
                      </a:endParaRPr>
                    </a:p>
                  </a:txBody>
                  <a:tcPr/>
                </a:tc>
                <a:tc>
                  <a:txBody>
                    <a:bodyPr/>
                    <a:lstStyle/>
                    <a:p>
                      <a:pPr marL="0" algn="r" rtl="0" eaLnBrk="1" latinLnBrk="0" hangingPunct="1"/>
                      <a:r>
                        <a:rPr kumimoji="0" lang="en-US" sz="1500" kern="1200" dirty="0" smtClean="0">
                          <a:solidFill>
                            <a:srgbClr val="002060"/>
                          </a:solidFill>
                          <a:latin typeface="Bookman Old Style" pitchFamily="18" charset="0"/>
                          <a:ea typeface="+mn-ea"/>
                          <a:cs typeface="+mn-cs"/>
                        </a:rPr>
                        <a:t>0.32</a:t>
                      </a:r>
                      <a:endParaRPr kumimoji="0" lang="en-IN" sz="1500" kern="1200" dirty="0" smtClean="0">
                        <a:solidFill>
                          <a:srgbClr val="002060"/>
                        </a:solidFill>
                        <a:latin typeface="Bookman Old Style" pitchFamily="18" charset="0"/>
                        <a:ea typeface="+mn-ea"/>
                        <a:cs typeface="+mn-cs"/>
                      </a:endParaRPr>
                    </a:p>
                  </a:txBody>
                  <a:tcPr/>
                </a:tc>
                <a:tc>
                  <a:txBody>
                    <a:bodyPr/>
                    <a:lstStyle/>
                    <a:p>
                      <a:pPr algn="r"/>
                      <a:r>
                        <a:rPr lang="en-IN" sz="1500" dirty="0" smtClean="0">
                          <a:solidFill>
                            <a:srgbClr val="002060"/>
                          </a:solidFill>
                          <a:latin typeface="Bookman Old Style" pitchFamily="18" charset="0"/>
                        </a:rPr>
                        <a:t>1.11</a:t>
                      </a:r>
                      <a:endParaRPr lang="en-IN" sz="1500"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 0.50</a:t>
                      </a:r>
                    </a:p>
                    <a:p>
                      <a:pPr algn="r"/>
                      <a:r>
                        <a:rPr lang="en-US" sz="1500" b="1" dirty="0" smtClean="0">
                          <a:solidFill>
                            <a:srgbClr val="002060"/>
                          </a:solidFill>
                          <a:latin typeface="Bookman Old Style" pitchFamily="18" charset="0"/>
                        </a:rPr>
                        <a:t>(45.05%)</a:t>
                      </a:r>
                      <a:endParaRPr lang="en-IN" sz="1500" b="1" dirty="0">
                        <a:solidFill>
                          <a:srgbClr val="002060"/>
                        </a:solidFill>
                        <a:latin typeface="Bookman Old Style" pitchFamily="18" charset="0"/>
                      </a:endParaRPr>
                    </a:p>
                  </a:txBody>
                  <a:tcPr/>
                </a:tc>
              </a:tr>
              <a:tr h="576064">
                <a:tc>
                  <a:txBody>
                    <a:bodyPr/>
                    <a:lstStyle/>
                    <a:p>
                      <a:r>
                        <a:rPr lang="en-US" sz="1500" b="1" dirty="0" smtClean="0">
                          <a:solidFill>
                            <a:srgbClr val="002060"/>
                          </a:solidFill>
                          <a:latin typeface="Bookman Old Style" pitchFamily="18" charset="0"/>
                        </a:rPr>
                        <a:t>Total</a:t>
                      </a:r>
                      <a:endParaRPr lang="en-IN" sz="1500" b="1" dirty="0">
                        <a:solidFill>
                          <a:srgbClr val="002060"/>
                        </a:solidFill>
                        <a:latin typeface="Bookman Old Style" pitchFamily="18" charset="0"/>
                      </a:endParaRPr>
                    </a:p>
                  </a:txBody>
                  <a:tcPr/>
                </a:tc>
                <a:tc>
                  <a:txBody>
                    <a:bodyPr/>
                    <a:lstStyle/>
                    <a:p>
                      <a:pPr algn="r"/>
                      <a:r>
                        <a:rPr lang="en-IN" sz="1500" b="1" dirty="0" smtClean="0">
                          <a:solidFill>
                            <a:srgbClr val="002060"/>
                          </a:solidFill>
                          <a:latin typeface="Bookman Old Style" pitchFamily="18" charset="0"/>
                        </a:rPr>
                        <a:t>2.45</a:t>
                      </a:r>
                      <a:endParaRPr lang="en-IN" sz="1500" b="1" dirty="0">
                        <a:solidFill>
                          <a:srgbClr val="002060"/>
                        </a:solidFill>
                        <a:latin typeface="Bookman Old Style" pitchFamily="18" charset="0"/>
                      </a:endParaRPr>
                    </a:p>
                  </a:txBody>
                  <a:tcPr/>
                </a:tc>
                <a:tc>
                  <a:txBody>
                    <a:bodyPr/>
                    <a:lstStyle/>
                    <a:p>
                      <a:pPr marL="0" algn="r" rtl="0" eaLnBrk="1" latinLnBrk="0" hangingPunct="1"/>
                      <a:r>
                        <a:rPr kumimoji="0" lang="en-IN" sz="1500" b="1" kern="1200" dirty="0" smtClean="0">
                          <a:solidFill>
                            <a:srgbClr val="002060"/>
                          </a:solidFill>
                          <a:latin typeface="Bookman Old Style" pitchFamily="18" charset="0"/>
                          <a:ea typeface="+mn-ea"/>
                          <a:cs typeface="+mn-cs"/>
                        </a:rPr>
                        <a:t>1.85</a:t>
                      </a:r>
                    </a:p>
                  </a:txBody>
                  <a:tcPr/>
                </a:tc>
                <a:tc>
                  <a:txBody>
                    <a:bodyPr/>
                    <a:lstStyle/>
                    <a:p>
                      <a:pPr algn="r"/>
                      <a:r>
                        <a:rPr lang="en-IN" sz="1500" b="1" dirty="0" smtClean="0">
                          <a:solidFill>
                            <a:srgbClr val="002060"/>
                          </a:solidFill>
                          <a:latin typeface="Bookman Old Style" pitchFamily="18" charset="0"/>
                        </a:rPr>
                        <a:t>0.59</a:t>
                      </a:r>
                      <a:endParaRPr lang="en-IN" sz="1500" b="1" dirty="0">
                        <a:solidFill>
                          <a:srgbClr val="002060"/>
                        </a:solidFill>
                        <a:latin typeface="Bookman Old Style" pitchFamily="18" charset="0"/>
                      </a:endParaRPr>
                    </a:p>
                  </a:txBody>
                  <a:tcPr/>
                </a:tc>
                <a:tc>
                  <a:txBody>
                    <a:bodyPr/>
                    <a:lstStyle/>
                    <a:p>
                      <a:pPr algn="r"/>
                      <a:r>
                        <a:rPr lang="en-IN" sz="1500" b="1" dirty="0" smtClean="0">
                          <a:solidFill>
                            <a:srgbClr val="002060"/>
                          </a:solidFill>
                          <a:latin typeface="Bookman Old Style" pitchFamily="18" charset="0"/>
                        </a:rPr>
                        <a:t>2.44</a:t>
                      </a:r>
                      <a:endParaRPr lang="en-IN" sz="1500" b="1"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1.29</a:t>
                      </a:r>
                    </a:p>
                    <a:p>
                      <a:pPr algn="r"/>
                      <a:r>
                        <a:rPr lang="en-US" sz="1500" b="1" dirty="0" smtClean="0">
                          <a:solidFill>
                            <a:srgbClr val="002060"/>
                          </a:solidFill>
                          <a:latin typeface="Bookman Old Style" pitchFamily="18" charset="0"/>
                        </a:rPr>
                        <a:t>(52.87%)</a:t>
                      </a:r>
                      <a:endParaRPr lang="en-IN" sz="1500" b="1" dirty="0">
                        <a:solidFill>
                          <a:srgbClr val="002060"/>
                        </a:solidFill>
                        <a:latin typeface="Bookman Old Style" pitchFamily="18" charset="0"/>
                      </a:endParaRPr>
                    </a:p>
                  </a:txBody>
                  <a:tcPr/>
                </a:tc>
              </a:tr>
            </a:tbl>
          </a:graphicData>
        </a:graphic>
      </p:graphicFrame>
      <p:sp>
        <p:nvSpPr>
          <p:cNvPr id="7" name="TextBox 6"/>
          <p:cNvSpPr txBox="1"/>
          <p:nvPr/>
        </p:nvSpPr>
        <p:spPr>
          <a:xfrm>
            <a:off x="7010400" y="1066801"/>
            <a:ext cx="1752600" cy="677108"/>
          </a:xfrm>
          <a:prstGeom prst="rect">
            <a:avLst/>
          </a:prstGeom>
          <a:noFill/>
        </p:spPr>
        <p:txBody>
          <a:bodyPr wrap="square" rtlCol="0">
            <a:spAutoFit/>
          </a:bodyPr>
          <a:lstStyle/>
          <a:p>
            <a:r>
              <a:rPr lang="en-US" sz="2000" b="1" dirty="0" smtClean="0">
                <a:latin typeface="Bookman Old Style" pitchFamily="18" charset="0"/>
              </a:rPr>
              <a:t>(Rs. In Cr.)</a:t>
            </a:r>
          </a:p>
          <a:p>
            <a:endParaRPr lang="en-IN" dirty="0"/>
          </a:p>
        </p:txBody>
      </p:sp>
      <p:sp>
        <p:nvSpPr>
          <p:cNvPr id="8" name="TextBox 7"/>
          <p:cNvSpPr txBox="1"/>
          <p:nvPr/>
        </p:nvSpPr>
        <p:spPr>
          <a:xfrm>
            <a:off x="0" y="5943600"/>
            <a:ext cx="9144000" cy="1200329"/>
          </a:xfrm>
          <a:prstGeom prst="rect">
            <a:avLst/>
          </a:prstGeom>
          <a:noFill/>
        </p:spPr>
        <p:txBody>
          <a:bodyPr wrap="square" rtlCol="0">
            <a:spAutoFit/>
          </a:bodyPr>
          <a:lstStyle/>
          <a:p>
            <a:endParaRPr lang="en-US" b="1" dirty="0" smtClean="0">
              <a:solidFill>
                <a:schemeClr val="accent4">
                  <a:lumMod val="60000"/>
                  <a:lumOff val="40000"/>
                </a:schemeClr>
              </a:solidFill>
            </a:endParaRPr>
          </a:p>
          <a:p>
            <a:pPr>
              <a:buFont typeface="Arial" pitchFamily="34" charset="0"/>
              <a:buChar char="•"/>
            </a:pPr>
            <a:endParaRPr lang="en-US" dirty="0" smtClean="0"/>
          </a:p>
          <a:p>
            <a:pPr>
              <a:buFont typeface="Arial" pitchFamily="34" charset="0"/>
              <a:buChar char="•"/>
            </a:pPr>
            <a:endParaRPr lang="en-US" dirty="0" smtClean="0"/>
          </a:p>
          <a:p>
            <a:endParaRPr lang="en-IN"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12BD38-98A5-4806-A9FC-8EE783D433BD}" type="slidenum">
              <a:rPr lang="en-US" smtClean="0"/>
              <a:pPr>
                <a:defRPr/>
              </a:pPr>
              <a:t>15</a:t>
            </a:fld>
            <a:endParaRPr lang="en-US" dirty="0"/>
          </a:p>
        </p:txBody>
      </p:sp>
      <p:sp>
        <p:nvSpPr>
          <p:cNvPr id="2" name="Title 1"/>
          <p:cNvSpPr>
            <a:spLocks noGrp="1"/>
          </p:cNvSpPr>
          <p:nvPr>
            <p:ph type="title"/>
          </p:nvPr>
        </p:nvSpPr>
        <p:spPr>
          <a:xfrm>
            <a:off x="210312" y="304800"/>
            <a:ext cx="8933688" cy="891952"/>
          </a:xfrm>
        </p:spPr>
        <p:txBody>
          <a:bodyPr>
            <a:noAutofit/>
          </a:bodyPr>
          <a:lstStyle/>
          <a:p>
            <a:pPr algn="ctr"/>
            <a:r>
              <a:rPr lang="en-IN" sz="2000" b="1" u="sng" dirty="0" smtClean="0">
                <a:solidFill>
                  <a:schemeClr val="accent4">
                    <a:lumMod val="60000"/>
                    <a:lumOff val="40000"/>
                  </a:schemeClr>
                </a:solidFill>
                <a:latin typeface="Bookman Old Style" pitchFamily="18" charset="0"/>
                <a:cs typeface="Times New Roman" pitchFamily="18" charset="0"/>
              </a:rPr>
              <a:t>Budget Allocation &amp; Expenditure on Transportation Cost </a:t>
            </a:r>
            <a:r>
              <a:rPr lang="en-IN" sz="2000" b="1" u="sng" dirty="0" err="1" smtClean="0">
                <a:solidFill>
                  <a:schemeClr val="accent4">
                    <a:lumMod val="60000"/>
                    <a:lumOff val="40000"/>
                  </a:schemeClr>
                </a:solidFill>
                <a:latin typeface="Bookman Old Style" pitchFamily="18" charset="0"/>
                <a:cs typeface="Times New Roman" pitchFamily="18" charset="0"/>
              </a:rPr>
              <a:t>upto</a:t>
            </a:r>
            <a:r>
              <a:rPr lang="en-IN" sz="2000" b="1" u="sng" dirty="0" smtClean="0">
                <a:solidFill>
                  <a:schemeClr val="accent4">
                    <a:lumMod val="60000"/>
                    <a:lumOff val="40000"/>
                  </a:schemeClr>
                </a:solidFill>
                <a:latin typeface="Bookman Old Style" pitchFamily="18" charset="0"/>
                <a:cs typeface="Times New Roman" pitchFamily="18" charset="0"/>
              </a:rPr>
              <a:t>  31-03-2018</a:t>
            </a:r>
            <a:r>
              <a:rPr lang="en-IN" sz="3600" dirty="0" smtClean="0">
                <a:latin typeface="Lucida Bright" pitchFamily="18" charset="0"/>
              </a:rPr>
              <a:t/>
            </a:r>
            <a:br>
              <a:rPr lang="en-IN" sz="3600" dirty="0" smtClean="0">
                <a:latin typeface="Lucida Bright" pitchFamily="18" charset="0"/>
              </a:rPr>
            </a:br>
            <a:endParaRPr lang="en-IN" sz="3600" dirty="0">
              <a:latin typeface="Lucida Bright"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839883780"/>
              </p:ext>
            </p:extLst>
          </p:nvPr>
        </p:nvGraphicFramePr>
        <p:xfrm>
          <a:off x="251520" y="1720909"/>
          <a:ext cx="8784976" cy="2850583"/>
        </p:xfrm>
        <a:graphic>
          <a:graphicData uri="http://schemas.openxmlformats.org/drawingml/2006/table">
            <a:tbl>
              <a:tblPr firstRow="1" bandRow="1">
                <a:tableStyleId>{5C22544A-7EE6-4342-B048-85BDC9FD1C3A}</a:tableStyleId>
              </a:tblPr>
              <a:tblGrid>
                <a:gridCol w="1338878"/>
                <a:gridCol w="1920684"/>
                <a:gridCol w="1628581"/>
                <a:gridCol w="1274541"/>
                <a:gridCol w="1132926"/>
                <a:gridCol w="1489366"/>
              </a:tblGrid>
              <a:tr h="1098491">
                <a:tc>
                  <a:txBody>
                    <a:bodyPr/>
                    <a:lstStyle/>
                    <a:p>
                      <a:r>
                        <a:rPr lang="en-US" sz="1500" dirty="0" smtClean="0">
                          <a:solidFill>
                            <a:srgbClr val="0070C0"/>
                          </a:solidFill>
                          <a:latin typeface="Bookman Old Style" pitchFamily="18" charset="0"/>
                        </a:rPr>
                        <a:t>Class Category</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Approved Budget               (100% Centrally sponsored)</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kumimoji="0" lang="en-US" sz="1500" b="1" kern="1200" dirty="0" smtClean="0">
                          <a:solidFill>
                            <a:srgbClr val="0070C0"/>
                          </a:solidFill>
                          <a:latin typeface="Bookman Old Style" pitchFamily="18" charset="0"/>
                          <a:ea typeface="+mn-ea"/>
                          <a:cs typeface="+mn-cs"/>
                        </a:rPr>
                        <a:t>Unspent Balance of last year (CS)</a:t>
                      </a:r>
                      <a:endParaRPr kumimoji="0" lang="en-IN" sz="1500" b="1" kern="1200" dirty="0">
                        <a:solidFill>
                          <a:srgbClr val="0070C0"/>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Released Amount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Total (CS)</a:t>
                      </a:r>
                      <a:endParaRPr lang="en-IN" sz="1500" dirty="0">
                        <a:solidFill>
                          <a:srgbClr val="0070C0"/>
                        </a:solidFill>
                        <a:latin typeface="Bookman Old Style" pitchFamily="18" charset="0"/>
                      </a:endParaRPr>
                    </a:p>
                  </a:txBody>
                  <a:tcPr>
                    <a:solidFill>
                      <a:schemeClr val="accent2">
                        <a:lumMod val="60000"/>
                        <a:lumOff val="40000"/>
                      </a:schemeClr>
                    </a:solidFill>
                  </a:tcPr>
                </a:tc>
                <a:tc>
                  <a:txBody>
                    <a:bodyPr/>
                    <a:lstStyle/>
                    <a:p>
                      <a:pPr algn="ctr"/>
                      <a:r>
                        <a:rPr lang="en-US" sz="1500" dirty="0" smtClean="0">
                          <a:solidFill>
                            <a:srgbClr val="0070C0"/>
                          </a:solidFill>
                          <a:latin typeface="Bookman Old Style" pitchFamily="18" charset="0"/>
                        </a:rPr>
                        <a:t>Expenditure</a:t>
                      </a:r>
                      <a:endParaRPr lang="en-IN" sz="1500" dirty="0">
                        <a:solidFill>
                          <a:srgbClr val="0070C0"/>
                        </a:solidFill>
                        <a:latin typeface="Bookman Old Style" pitchFamily="18" charset="0"/>
                      </a:endParaRPr>
                    </a:p>
                  </a:txBody>
                  <a:tcPr>
                    <a:solidFill>
                      <a:schemeClr val="accent2">
                        <a:lumMod val="60000"/>
                        <a:lumOff val="40000"/>
                      </a:schemeClr>
                    </a:solidFill>
                  </a:tcPr>
                </a:tc>
              </a:tr>
              <a:tr h="449441">
                <a:tc>
                  <a:txBody>
                    <a:bodyPr/>
                    <a:lstStyle/>
                    <a:p>
                      <a:r>
                        <a:rPr lang="en-US" sz="1500" dirty="0" smtClean="0">
                          <a:solidFill>
                            <a:srgbClr val="002060"/>
                          </a:solidFill>
                          <a:latin typeface="Bookman Old Style" pitchFamily="18" charset="0"/>
                        </a:rPr>
                        <a:t>Primary</a:t>
                      </a:r>
                      <a:endParaRPr lang="en-IN" sz="1500" dirty="0">
                        <a:solidFill>
                          <a:srgbClr val="002060"/>
                        </a:solidFill>
                        <a:latin typeface="Bookman Old Style" pitchFamily="18" charset="0"/>
                      </a:endParaRPr>
                    </a:p>
                  </a:txBody>
                  <a:tcPr/>
                </a:tc>
                <a:tc>
                  <a:txBody>
                    <a:bodyPr/>
                    <a:lstStyle/>
                    <a:p>
                      <a:pPr algn="r"/>
                      <a:r>
                        <a:rPr lang="en-IN" sz="1500" dirty="0" smtClean="0">
                          <a:solidFill>
                            <a:schemeClr val="tx1"/>
                          </a:solidFill>
                          <a:latin typeface="Bookman Old Style" pitchFamily="18" charset="0"/>
                        </a:rPr>
                        <a:t>1.94</a:t>
                      </a:r>
                      <a:endParaRPr lang="en-IN" sz="1500" dirty="0">
                        <a:solidFill>
                          <a:schemeClr val="tx1"/>
                        </a:solidFill>
                        <a:latin typeface="Bookman Old Style" pitchFamily="18" charset="0"/>
                      </a:endParaRPr>
                    </a:p>
                  </a:txBody>
                  <a:tcPr/>
                </a:tc>
                <a:tc>
                  <a:txBody>
                    <a:bodyPr/>
                    <a:lstStyle/>
                    <a:p>
                      <a:pPr marL="0" algn="r" rtl="0" eaLnBrk="1" latinLnBrk="0" hangingPunct="1"/>
                      <a:r>
                        <a:rPr kumimoji="0" lang="en-US" sz="1500" b="0" kern="1200" dirty="0" smtClean="0">
                          <a:solidFill>
                            <a:schemeClr val="tx1"/>
                          </a:solidFill>
                          <a:latin typeface="Bookman Old Style" pitchFamily="18" charset="0"/>
                          <a:ea typeface="+mn-ea"/>
                          <a:cs typeface="+mn-cs"/>
                        </a:rPr>
                        <a:t>0.24</a:t>
                      </a:r>
                      <a:endParaRPr kumimoji="0" lang="en-IN" sz="1500" b="0" kern="1200" dirty="0" smtClean="0">
                        <a:solidFill>
                          <a:schemeClr val="tx1"/>
                        </a:solidFill>
                        <a:latin typeface="Bookman Old Style" pitchFamily="18" charset="0"/>
                        <a:ea typeface="+mn-ea"/>
                        <a:cs typeface="+mn-cs"/>
                      </a:endParaRPr>
                    </a:p>
                  </a:txBody>
                  <a:tcPr/>
                </a:tc>
                <a:tc>
                  <a:txBody>
                    <a:bodyPr/>
                    <a:lstStyle/>
                    <a:p>
                      <a:pPr marL="0" algn="r" rtl="0" eaLnBrk="1" latinLnBrk="0" hangingPunct="1"/>
                      <a:r>
                        <a:rPr kumimoji="0" lang="en-IN" sz="1500" b="0" kern="1200" dirty="0" smtClean="0">
                          <a:solidFill>
                            <a:srgbClr val="002060"/>
                          </a:solidFill>
                          <a:latin typeface="Bookman Old Style" pitchFamily="18" charset="0"/>
                          <a:ea typeface="+mn-ea"/>
                          <a:cs typeface="+mn-cs"/>
                        </a:rPr>
                        <a:t>1.70</a:t>
                      </a:r>
                      <a:endParaRPr kumimoji="0" lang="en-IN" sz="1500" b="0" kern="1200" dirty="0">
                        <a:solidFill>
                          <a:srgbClr val="002060"/>
                        </a:solidFill>
                        <a:latin typeface="Bookman Old Style" pitchFamily="18" charset="0"/>
                        <a:ea typeface="+mn-ea"/>
                        <a:cs typeface="+mn-cs"/>
                      </a:endParaRPr>
                    </a:p>
                  </a:txBody>
                  <a:tcPr/>
                </a:tc>
                <a:tc>
                  <a:txBody>
                    <a:bodyPr/>
                    <a:lstStyle/>
                    <a:p>
                      <a:pPr algn="r"/>
                      <a:r>
                        <a:rPr lang="en-IN" sz="1500" dirty="0" smtClean="0">
                          <a:solidFill>
                            <a:srgbClr val="002060"/>
                          </a:solidFill>
                          <a:latin typeface="Bookman Old Style" pitchFamily="18" charset="0"/>
                        </a:rPr>
                        <a:t>1.94</a:t>
                      </a:r>
                      <a:endParaRPr lang="en-IN" sz="1500"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1.12 (57.73%)</a:t>
                      </a:r>
                      <a:endParaRPr lang="en-IN" sz="1500" b="1" dirty="0" smtClean="0">
                        <a:solidFill>
                          <a:srgbClr val="002060"/>
                        </a:solidFill>
                        <a:latin typeface="Bookman Old Style" pitchFamily="18" charset="0"/>
                      </a:endParaRPr>
                    </a:p>
                  </a:txBody>
                  <a:tcPr/>
                </a:tc>
              </a:tr>
              <a:tr h="512860">
                <a:tc>
                  <a:txBody>
                    <a:bodyPr/>
                    <a:lstStyle/>
                    <a:p>
                      <a:r>
                        <a:rPr lang="en-US" sz="1500" dirty="0" err="1" smtClean="0">
                          <a:solidFill>
                            <a:srgbClr val="002060"/>
                          </a:solidFill>
                          <a:latin typeface="Bookman Old Style" pitchFamily="18" charset="0"/>
                        </a:rPr>
                        <a:t>U.Primary</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1.16</a:t>
                      </a:r>
                      <a:endParaRPr lang="en-IN" sz="1500" dirty="0">
                        <a:solidFill>
                          <a:srgbClr val="002060"/>
                        </a:solidFill>
                        <a:latin typeface="Bookman Old Style" pitchFamily="18" charset="0"/>
                      </a:endParaRPr>
                    </a:p>
                  </a:txBody>
                  <a:tcPr/>
                </a:tc>
                <a:tc>
                  <a:txBody>
                    <a:bodyPr/>
                    <a:lstStyle/>
                    <a:p>
                      <a:pPr marL="0" algn="r" rtl="0" eaLnBrk="1" latinLnBrk="0" hangingPunct="1"/>
                      <a:r>
                        <a:rPr kumimoji="0" lang="en-IN" sz="1500" b="0" kern="1200" dirty="0" smtClean="0">
                          <a:solidFill>
                            <a:srgbClr val="002060"/>
                          </a:solidFill>
                          <a:latin typeface="Bookman Old Style" pitchFamily="18" charset="0"/>
                          <a:ea typeface="+mn-ea"/>
                          <a:cs typeface="+mn-cs"/>
                        </a:rPr>
                        <a:t>0.21</a:t>
                      </a:r>
                    </a:p>
                  </a:txBody>
                  <a:tcPr/>
                </a:tc>
                <a:tc>
                  <a:txBody>
                    <a:bodyPr/>
                    <a:lstStyle/>
                    <a:p>
                      <a:pPr marL="0" algn="r" rtl="0" eaLnBrk="1" latinLnBrk="0" hangingPunct="1"/>
                      <a:r>
                        <a:rPr kumimoji="0" lang="en-IN" sz="1500" b="0" kern="1200" dirty="0" smtClean="0">
                          <a:solidFill>
                            <a:srgbClr val="002060"/>
                          </a:solidFill>
                          <a:latin typeface="Bookman Old Style" pitchFamily="18" charset="0"/>
                          <a:ea typeface="+mn-ea"/>
                          <a:cs typeface="+mn-cs"/>
                        </a:rPr>
                        <a:t>0.94</a:t>
                      </a:r>
                      <a:endParaRPr kumimoji="0" lang="en-IN" sz="1500" b="0" kern="1200" dirty="0">
                        <a:solidFill>
                          <a:srgbClr val="002060"/>
                        </a:solidFill>
                        <a:latin typeface="Bookman Old Style" pitchFamily="18" charset="0"/>
                        <a:ea typeface="+mn-ea"/>
                        <a:cs typeface="+mn-cs"/>
                      </a:endParaRPr>
                    </a:p>
                  </a:txBody>
                  <a:tcPr/>
                </a:tc>
                <a:tc>
                  <a:txBody>
                    <a:bodyPr/>
                    <a:lstStyle/>
                    <a:p>
                      <a:pPr algn="r"/>
                      <a:r>
                        <a:rPr lang="en-IN" sz="1500" dirty="0" smtClean="0">
                          <a:solidFill>
                            <a:srgbClr val="002060"/>
                          </a:solidFill>
                          <a:latin typeface="Bookman Old Style" pitchFamily="18" charset="0"/>
                        </a:rPr>
                        <a:t>1.15</a:t>
                      </a:r>
                      <a:endParaRPr lang="en-IN" sz="1500"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1.03</a:t>
                      </a:r>
                    </a:p>
                    <a:p>
                      <a:pPr algn="r"/>
                      <a:r>
                        <a:rPr lang="en-US" sz="1500" b="1" dirty="0" smtClean="0">
                          <a:solidFill>
                            <a:srgbClr val="002060"/>
                          </a:solidFill>
                          <a:latin typeface="Bookman Old Style" pitchFamily="18" charset="0"/>
                        </a:rPr>
                        <a:t> (89.57%)</a:t>
                      </a:r>
                      <a:endParaRPr lang="en-IN" sz="1500" b="1" dirty="0">
                        <a:solidFill>
                          <a:srgbClr val="002060"/>
                        </a:solidFill>
                        <a:latin typeface="Bookman Old Style" pitchFamily="18" charset="0"/>
                      </a:endParaRPr>
                    </a:p>
                  </a:txBody>
                  <a:tcPr/>
                </a:tc>
              </a:tr>
              <a:tr h="654812">
                <a:tc>
                  <a:txBody>
                    <a:bodyPr/>
                    <a:lstStyle/>
                    <a:p>
                      <a:r>
                        <a:rPr lang="en-US" sz="1500" b="1" dirty="0" smtClean="0">
                          <a:solidFill>
                            <a:srgbClr val="002060"/>
                          </a:solidFill>
                          <a:latin typeface="Bookman Old Style" pitchFamily="18" charset="0"/>
                        </a:rPr>
                        <a:t>Total</a:t>
                      </a:r>
                      <a:endParaRPr lang="en-IN" sz="1500" b="1" dirty="0">
                        <a:solidFill>
                          <a:srgbClr val="002060"/>
                        </a:solidFill>
                        <a:latin typeface="Bookman Old Style" pitchFamily="18" charset="0"/>
                      </a:endParaRPr>
                    </a:p>
                  </a:txBody>
                  <a:tcPr/>
                </a:tc>
                <a:tc>
                  <a:txBody>
                    <a:bodyPr/>
                    <a:lstStyle/>
                    <a:p>
                      <a:pPr algn="r"/>
                      <a:r>
                        <a:rPr lang="en-IN" sz="1500" b="1" smtClean="0">
                          <a:solidFill>
                            <a:srgbClr val="002060"/>
                          </a:solidFill>
                          <a:latin typeface="Bookman Old Style" pitchFamily="18" charset="0"/>
                        </a:rPr>
                        <a:t>3.10</a:t>
                      </a:r>
                      <a:endParaRPr lang="en-IN" sz="1500" b="1" dirty="0">
                        <a:solidFill>
                          <a:srgbClr val="002060"/>
                        </a:solidFill>
                        <a:latin typeface="Bookman Old Style" pitchFamily="18" charset="0"/>
                      </a:endParaRPr>
                    </a:p>
                  </a:txBody>
                  <a:tcPr/>
                </a:tc>
                <a:tc>
                  <a:txBody>
                    <a:bodyPr/>
                    <a:lstStyle/>
                    <a:p>
                      <a:pPr marL="0" algn="r" rtl="0" eaLnBrk="1" latinLnBrk="0" hangingPunct="1"/>
                      <a:r>
                        <a:rPr kumimoji="0" lang="en-IN" sz="1500" b="1" kern="1200" dirty="0" smtClean="0">
                          <a:solidFill>
                            <a:srgbClr val="002060"/>
                          </a:solidFill>
                          <a:latin typeface="Bookman Old Style" pitchFamily="18" charset="0"/>
                          <a:ea typeface="+mn-ea"/>
                          <a:cs typeface="+mn-cs"/>
                        </a:rPr>
                        <a:t>0.45</a:t>
                      </a:r>
                    </a:p>
                  </a:txBody>
                  <a:tcPr/>
                </a:tc>
                <a:tc>
                  <a:txBody>
                    <a:bodyPr/>
                    <a:lstStyle/>
                    <a:p>
                      <a:pPr marL="0" algn="r" rtl="0" eaLnBrk="1" latinLnBrk="0" hangingPunct="1"/>
                      <a:r>
                        <a:rPr kumimoji="0" lang="en-IN" sz="1500" b="1" kern="1200" dirty="0" smtClean="0">
                          <a:solidFill>
                            <a:srgbClr val="002060"/>
                          </a:solidFill>
                          <a:latin typeface="Bookman Old Style" pitchFamily="18" charset="0"/>
                          <a:ea typeface="+mn-ea"/>
                          <a:cs typeface="+mn-cs"/>
                        </a:rPr>
                        <a:t>2.64</a:t>
                      </a:r>
                      <a:endParaRPr kumimoji="0" lang="en-IN" sz="1500" b="1" kern="1200" dirty="0">
                        <a:solidFill>
                          <a:srgbClr val="002060"/>
                        </a:solidFill>
                        <a:latin typeface="Bookman Old Style" pitchFamily="18" charset="0"/>
                        <a:ea typeface="+mn-ea"/>
                        <a:cs typeface="+mn-cs"/>
                      </a:endParaRPr>
                    </a:p>
                  </a:txBody>
                  <a:tcPr/>
                </a:tc>
                <a:tc>
                  <a:txBody>
                    <a:bodyPr/>
                    <a:lstStyle/>
                    <a:p>
                      <a:pPr algn="r"/>
                      <a:r>
                        <a:rPr lang="en-IN" sz="1500" b="1" dirty="0" smtClean="0">
                          <a:solidFill>
                            <a:srgbClr val="002060"/>
                          </a:solidFill>
                          <a:latin typeface="Bookman Old Style" pitchFamily="18" charset="0"/>
                        </a:rPr>
                        <a:t>3.09</a:t>
                      </a:r>
                      <a:endParaRPr lang="en-IN" sz="1500" b="1" dirty="0">
                        <a:solidFill>
                          <a:srgbClr val="002060"/>
                        </a:solidFill>
                        <a:latin typeface="Bookman Old Style" pitchFamily="18" charset="0"/>
                      </a:endParaRPr>
                    </a:p>
                  </a:txBody>
                  <a:tcPr/>
                </a:tc>
                <a:tc>
                  <a:txBody>
                    <a:bodyPr/>
                    <a:lstStyle/>
                    <a:p>
                      <a:pPr algn="r"/>
                      <a:r>
                        <a:rPr lang="en-US" sz="1500" b="1" dirty="0" smtClean="0">
                          <a:solidFill>
                            <a:srgbClr val="002060"/>
                          </a:solidFill>
                          <a:latin typeface="Bookman Old Style" pitchFamily="18" charset="0"/>
                        </a:rPr>
                        <a:t>2.15 (69.58%)</a:t>
                      </a:r>
                      <a:endParaRPr lang="en-IN" sz="1500" b="1" dirty="0">
                        <a:solidFill>
                          <a:srgbClr val="002060"/>
                        </a:solidFill>
                        <a:latin typeface="Bookman Old Style" pitchFamily="18" charset="0"/>
                      </a:endParaRPr>
                    </a:p>
                  </a:txBody>
                  <a:tcPr/>
                </a:tc>
              </a:tr>
            </a:tbl>
          </a:graphicData>
        </a:graphic>
      </p:graphicFrame>
      <p:sp>
        <p:nvSpPr>
          <p:cNvPr id="7" name="TextBox 6"/>
          <p:cNvSpPr txBox="1"/>
          <p:nvPr/>
        </p:nvSpPr>
        <p:spPr>
          <a:xfrm>
            <a:off x="7162800" y="1219200"/>
            <a:ext cx="1905000" cy="369332"/>
          </a:xfrm>
          <a:prstGeom prst="rect">
            <a:avLst/>
          </a:prstGeom>
          <a:noFill/>
        </p:spPr>
        <p:txBody>
          <a:bodyPr wrap="square" rtlCol="0">
            <a:spAutoFit/>
          </a:bodyPr>
          <a:lstStyle/>
          <a:p>
            <a:r>
              <a:rPr lang="en-US" b="1" dirty="0" smtClean="0">
                <a:latin typeface="Bookman Old Style" pitchFamily="18" charset="0"/>
              </a:rPr>
              <a:t>      (</a:t>
            </a:r>
            <a:r>
              <a:rPr lang="en-US" b="1" dirty="0" err="1" smtClean="0">
                <a:latin typeface="Bookman Old Style" pitchFamily="18" charset="0"/>
              </a:rPr>
              <a:t>Rs.In</a:t>
            </a:r>
            <a:r>
              <a:rPr lang="en-US" b="1" dirty="0" smtClean="0">
                <a:latin typeface="Bookman Old Style" pitchFamily="18" charset="0"/>
              </a:rPr>
              <a:t> Cr.)</a:t>
            </a:r>
            <a:endParaRPr lang="en-IN" b="1" dirty="0">
              <a:latin typeface="Bookman Old Style" pitchFamily="18" charset="0"/>
            </a:endParaRPr>
          </a:p>
        </p:txBody>
      </p:sp>
      <p:sp>
        <p:nvSpPr>
          <p:cNvPr id="8" name="TextBox 7"/>
          <p:cNvSpPr txBox="1"/>
          <p:nvPr/>
        </p:nvSpPr>
        <p:spPr>
          <a:xfrm>
            <a:off x="228600" y="4869160"/>
            <a:ext cx="5279504" cy="369332"/>
          </a:xfrm>
          <a:prstGeom prst="rect">
            <a:avLst/>
          </a:prstGeom>
          <a:noFill/>
        </p:spPr>
        <p:txBody>
          <a:bodyPr wrap="square" rtlCol="0">
            <a:spAutoFit/>
          </a:bodyPr>
          <a:lstStyle/>
          <a:p>
            <a:pPr algn="ctr">
              <a:tabLst>
                <a:tab pos="682625" algn="l"/>
              </a:tabLst>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Hafed</a:t>
            </a:r>
            <a:r>
              <a:rPr lang="en-US" b="1" dirty="0" smtClean="0">
                <a:latin typeface="Times New Roman" pitchFamily="18" charset="0"/>
                <a:cs typeface="Times New Roman" pitchFamily="18" charset="0"/>
              </a:rPr>
              <a:t> has not submitted 4</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quarter bill till now. </a:t>
            </a:r>
            <a:endParaRPr lang="en-US"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12968" cy="2160240"/>
          </a:xfrm>
        </p:spPr>
        <p:txBody>
          <a:bodyPr>
            <a:normAutofit fontScale="40000" lnSpcReduction="20000"/>
          </a:bodyPr>
          <a:lstStyle/>
          <a:p>
            <a:pPr algn="just">
              <a:lnSpc>
                <a:spcPct val="170000"/>
              </a:lnSpc>
            </a:pPr>
            <a:r>
              <a:rPr lang="en-US" sz="3800" dirty="0" smtClean="0">
                <a:solidFill>
                  <a:schemeClr val="dk1"/>
                </a:solidFill>
                <a:latin typeface="Bookman Old Style" pitchFamily="18" charset="0"/>
              </a:rPr>
              <a:t>The schools Children are provided cooked food as per menu decided by the Department. As per the observations of Joint Review Mission more vegetables and pulses have been included so that children could receive prescribed nutritive value through meal, therefore recipes have been reviewed and now thirteen recipes (7 wheat based &amp; 6 rice based) are being served with </a:t>
            </a:r>
            <a:r>
              <a:rPr lang="en-US" sz="3800" dirty="0" err="1" smtClean="0">
                <a:solidFill>
                  <a:schemeClr val="dk1"/>
                </a:solidFill>
                <a:latin typeface="Bookman Old Style" pitchFamily="18" charset="0"/>
              </a:rPr>
              <a:t>w.e.f</a:t>
            </a:r>
            <a:r>
              <a:rPr lang="en-US" sz="3800" dirty="0" smtClean="0">
                <a:solidFill>
                  <a:schemeClr val="dk1"/>
                </a:solidFill>
                <a:latin typeface="Bookman Old Style" pitchFamily="18" charset="0"/>
              </a:rPr>
              <a:t>. 01-04-2014. In 2016 three more recipes  have been added in menu to include milk. New recipes are as under:-</a:t>
            </a:r>
            <a:endParaRPr lang="en-IN" sz="3800" dirty="0" smtClean="0">
              <a:solidFill>
                <a:schemeClr val="dk1"/>
              </a:solidFill>
              <a:latin typeface="Bookman Old Style" pitchFamily="18" charset="0"/>
            </a:endParaRPr>
          </a:p>
          <a:p>
            <a:pPr algn="just"/>
            <a:endParaRPr lang="en-IN" sz="2000" dirty="0" smtClean="0">
              <a:latin typeface="Book Antiqua" pitchFamily="18" charset="0"/>
            </a:endParaRPr>
          </a:p>
          <a:p>
            <a:pPr>
              <a:buNone/>
            </a:pPr>
            <a:endParaRPr lang="en-IN" dirty="0">
              <a:latin typeface="Book Antiqua" pitchFamily="18" charset="0"/>
            </a:endParaRPr>
          </a:p>
        </p:txBody>
      </p:sp>
      <p:sp>
        <p:nvSpPr>
          <p:cNvPr id="6" name="Slide Number Placeholder 5"/>
          <p:cNvSpPr>
            <a:spLocks noGrp="1"/>
          </p:cNvSpPr>
          <p:nvPr>
            <p:ph type="sldNum" sz="quarter" idx="12"/>
          </p:nvPr>
        </p:nvSpPr>
        <p:spPr/>
        <p:txBody>
          <a:bodyPr/>
          <a:lstStyle/>
          <a:p>
            <a:pPr>
              <a:defRPr/>
            </a:pPr>
            <a:fld id="{1D3D73B6-85B6-4B74-B05A-59AA96DD6C95}" type="slidenum">
              <a:rPr lang="en-US" smtClean="0"/>
              <a:pPr>
                <a:defRPr/>
              </a:pPr>
              <a:t>16</a:t>
            </a:fld>
            <a:endParaRPr lang="en-US" dirty="0"/>
          </a:p>
        </p:txBody>
      </p:sp>
      <p:sp>
        <p:nvSpPr>
          <p:cNvPr id="2" name="Title 1"/>
          <p:cNvSpPr>
            <a:spLocks noGrp="1"/>
          </p:cNvSpPr>
          <p:nvPr>
            <p:ph type="title"/>
          </p:nvPr>
        </p:nvSpPr>
        <p:spPr>
          <a:xfrm>
            <a:off x="457200" y="0"/>
            <a:ext cx="8229600" cy="685800"/>
          </a:xfrm>
        </p:spPr>
        <p:txBody>
          <a:bodyPr>
            <a:normAutofit/>
          </a:bodyPr>
          <a:lstStyle/>
          <a:p>
            <a:pPr algn="ctr"/>
            <a:r>
              <a:rPr lang="en-US" sz="2000" b="1" dirty="0" smtClean="0">
                <a:solidFill>
                  <a:schemeClr val="accent4">
                    <a:lumMod val="60000"/>
                    <a:lumOff val="40000"/>
                  </a:schemeClr>
                </a:solidFill>
                <a:latin typeface="Bookman Old Style" pitchFamily="18" charset="0"/>
              </a:rPr>
              <a:t>Recipes</a:t>
            </a:r>
            <a:endParaRPr lang="en-IN" sz="2000" b="1" dirty="0">
              <a:solidFill>
                <a:schemeClr val="accent4">
                  <a:lumMod val="60000"/>
                  <a:lumOff val="40000"/>
                </a:schemeClr>
              </a:solidFill>
              <a:latin typeface="Bookman Old Style" pitchFamily="18" charset="0"/>
            </a:endParaRPr>
          </a:p>
        </p:txBody>
      </p:sp>
      <p:graphicFrame>
        <p:nvGraphicFramePr>
          <p:cNvPr id="5" name="Table 4"/>
          <p:cNvGraphicFramePr>
            <a:graphicFrameLocks noGrp="1"/>
          </p:cNvGraphicFramePr>
          <p:nvPr/>
        </p:nvGraphicFramePr>
        <p:xfrm>
          <a:off x="683568" y="2852936"/>
          <a:ext cx="8143932" cy="3141707"/>
        </p:xfrm>
        <a:graphic>
          <a:graphicData uri="http://schemas.openxmlformats.org/drawingml/2006/table">
            <a:tbl>
              <a:tblPr firstRow="1" bandRow="1">
                <a:tableStyleId>{5C22544A-7EE6-4342-B048-85BDC9FD1C3A}</a:tableStyleId>
              </a:tblPr>
              <a:tblGrid>
                <a:gridCol w="4214842"/>
                <a:gridCol w="3929090"/>
              </a:tblGrid>
              <a:tr h="498623">
                <a:tc>
                  <a:txBody>
                    <a:bodyPr/>
                    <a:lstStyle/>
                    <a:p>
                      <a:r>
                        <a:rPr lang="en-US" sz="1500" dirty="0" smtClean="0">
                          <a:latin typeface="Bookman Old Style" pitchFamily="18" charset="0"/>
                        </a:rPr>
                        <a:t>Wheat</a:t>
                      </a:r>
                      <a:r>
                        <a:rPr lang="en-US" sz="1500" baseline="0" dirty="0" smtClean="0">
                          <a:latin typeface="Bookman Old Style" pitchFamily="18" charset="0"/>
                        </a:rPr>
                        <a:t> based </a:t>
                      </a:r>
                      <a:endParaRPr lang="en-IN" sz="1500" dirty="0">
                        <a:latin typeface="Bookman Old Style" pitchFamily="18" charset="0"/>
                      </a:endParaRPr>
                    </a:p>
                  </a:txBody>
                  <a:tcPr/>
                </a:tc>
                <a:tc>
                  <a:txBody>
                    <a:bodyPr/>
                    <a:lstStyle/>
                    <a:p>
                      <a:r>
                        <a:rPr lang="en-US" sz="1500" dirty="0" smtClean="0">
                          <a:latin typeface="Bookman Old Style" pitchFamily="18" charset="0"/>
                        </a:rPr>
                        <a:t>Rice Based</a:t>
                      </a:r>
                      <a:endParaRPr lang="en-IN" sz="1500" dirty="0">
                        <a:latin typeface="Bookman Old Style" pitchFamily="18" charset="0"/>
                      </a:endParaRPr>
                    </a:p>
                  </a:txBody>
                  <a:tcPr/>
                </a:tc>
              </a:tr>
              <a:tr h="387477">
                <a:tc>
                  <a:txBody>
                    <a:bodyPr/>
                    <a:lstStyle/>
                    <a:p>
                      <a:pPr marL="0" algn="l" rtl="0" eaLnBrk="1" latinLnBrk="0" hangingPunct="1">
                        <a:lnSpc>
                          <a:spcPct val="150000"/>
                        </a:lnSpc>
                        <a:spcAft>
                          <a:spcPts val="600"/>
                        </a:spcAft>
                      </a:pPr>
                      <a:r>
                        <a:rPr kumimoji="0" lang="en-US" sz="1500" kern="1200" dirty="0" err="1" smtClean="0">
                          <a:solidFill>
                            <a:schemeClr val="dk1"/>
                          </a:solidFill>
                          <a:latin typeface="Bookman Old Style" pitchFamily="18" charset="0"/>
                          <a:ea typeface="+mn-ea"/>
                          <a:cs typeface="+mn-cs"/>
                        </a:rPr>
                        <a:t>Missi</a:t>
                      </a:r>
                      <a:r>
                        <a:rPr kumimoji="0" lang="en-US" sz="1500" kern="1200" dirty="0" smtClean="0">
                          <a:solidFill>
                            <a:schemeClr val="dk1"/>
                          </a:solidFill>
                          <a:latin typeface="Bookman Old Style" pitchFamily="18" charset="0"/>
                          <a:ea typeface="+mn-ea"/>
                          <a:cs typeface="+mn-cs"/>
                        </a:rPr>
                        <a:t> </a:t>
                      </a:r>
                      <a:r>
                        <a:rPr kumimoji="0" lang="en-US" sz="1500" kern="1200" dirty="0" err="1" smtClean="0">
                          <a:solidFill>
                            <a:schemeClr val="dk1"/>
                          </a:solidFill>
                          <a:latin typeface="Bookman Old Style" pitchFamily="18" charset="0"/>
                          <a:ea typeface="+mn-ea"/>
                          <a:cs typeface="+mn-cs"/>
                        </a:rPr>
                        <a:t>Roti</a:t>
                      </a:r>
                      <a:r>
                        <a:rPr kumimoji="0" lang="en-US" sz="1500" kern="1200" dirty="0" smtClean="0">
                          <a:solidFill>
                            <a:schemeClr val="dk1"/>
                          </a:solidFill>
                          <a:latin typeface="Bookman Old Style" pitchFamily="18" charset="0"/>
                          <a:ea typeface="+mn-ea"/>
                          <a:cs typeface="+mn-cs"/>
                        </a:rPr>
                        <a:t> with seasonal vegetable </a:t>
                      </a:r>
                      <a:endParaRPr kumimoji="0" lang="en-IN" sz="1500" kern="1200" dirty="0" smtClean="0">
                        <a:solidFill>
                          <a:schemeClr val="dk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US" sz="1500" kern="1200" dirty="0" smtClean="0">
                          <a:solidFill>
                            <a:schemeClr val="dk1"/>
                          </a:solidFill>
                          <a:latin typeface="Bookman Old Style" pitchFamily="18" charset="0"/>
                          <a:ea typeface="+mn-ea"/>
                          <a:cs typeface="+mn-cs"/>
                        </a:rPr>
                        <a:t>Vegetable </a:t>
                      </a:r>
                      <a:r>
                        <a:rPr kumimoji="0" lang="en-US" sz="1500" kern="1200" dirty="0" err="1" smtClean="0">
                          <a:solidFill>
                            <a:schemeClr val="dk1"/>
                          </a:solidFill>
                          <a:latin typeface="Bookman Old Style" pitchFamily="18" charset="0"/>
                          <a:ea typeface="+mn-ea"/>
                          <a:cs typeface="+mn-cs"/>
                        </a:rPr>
                        <a:t>Pulao</a:t>
                      </a:r>
                      <a:endParaRPr kumimoji="0" lang="en-IN" sz="1500" kern="1200" dirty="0" smtClean="0">
                        <a:solidFill>
                          <a:schemeClr val="dk1"/>
                        </a:solidFill>
                        <a:latin typeface="Bookman Old Style" pitchFamily="18" charset="0"/>
                        <a:ea typeface="+mn-ea"/>
                        <a:cs typeface="+mn-cs"/>
                      </a:endParaRPr>
                    </a:p>
                  </a:txBody>
                  <a:tcPr marL="68580" marR="68580" marT="0" marB="0"/>
                </a:tc>
              </a:tr>
              <a:tr h="408969">
                <a:tc>
                  <a:txBody>
                    <a:bodyPr/>
                    <a:lstStyle/>
                    <a:p>
                      <a:pPr marL="0" algn="l" rtl="0" eaLnBrk="1" latinLnBrk="0" hangingPunct="1">
                        <a:lnSpc>
                          <a:spcPct val="150000"/>
                        </a:lnSpc>
                        <a:spcAft>
                          <a:spcPts val="600"/>
                        </a:spcAft>
                      </a:pPr>
                      <a:r>
                        <a:rPr kumimoji="0" lang="en-US" sz="1500" kern="1200" dirty="0" smtClean="0">
                          <a:solidFill>
                            <a:schemeClr val="dk1"/>
                          </a:solidFill>
                          <a:latin typeface="Bookman Old Style" pitchFamily="18" charset="0"/>
                          <a:ea typeface="+mn-ea"/>
                          <a:cs typeface="+mn-cs"/>
                        </a:rPr>
                        <a:t> </a:t>
                      </a:r>
                      <a:r>
                        <a:rPr kumimoji="0" lang="en-US" sz="1500" kern="1200" dirty="0" err="1" smtClean="0">
                          <a:solidFill>
                            <a:schemeClr val="dk1"/>
                          </a:solidFill>
                          <a:latin typeface="Bookman Old Style" pitchFamily="18" charset="0"/>
                          <a:ea typeface="+mn-ea"/>
                          <a:cs typeface="+mn-cs"/>
                        </a:rPr>
                        <a:t>Halwa</a:t>
                      </a:r>
                      <a:r>
                        <a:rPr kumimoji="0" lang="en-US" sz="1500" kern="1200" dirty="0" smtClean="0">
                          <a:solidFill>
                            <a:schemeClr val="dk1"/>
                          </a:solidFill>
                          <a:latin typeface="Bookman Old Style" pitchFamily="18" charset="0"/>
                          <a:ea typeface="+mn-ea"/>
                          <a:cs typeface="+mn-cs"/>
                        </a:rPr>
                        <a:t> with black </a:t>
                      </a:r>
                      <a:r>
                        <a:rPr kumimoji="0" lang="en-US" sz="1500" kern="1200" dirty="0" err="1" smtClean="0">
                          <a:solidFill>
                            <a:schemeClr val="dk1"/>
                          </a:solidFill>
                          <a:latin typeface="Bookman Old Style" pitchFamily="18" charset="0"/>
                          <a:ea typeface="+mn-ea"/>
                          <a:cs typeface="+mn-cs"/>
                        </a:rPr>
                        <a:t>channa</a:t>
                      </a:r>
                      <a:endParaRPr kumimoji="0" lang="en-IN" sz="15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500" kern="1200" dirty="0" err="1" smtClean="0">
                          <a:solidFill>
                            <a:schemeClr val="dk1"/>
                          </a:solidFill>
                          <a:latin typeface="Bookman Old Style" pitchFamily="18" charset="0"/>
                          <a:ea typeface="+mn-ea"/>
                          <a:cs typeface="+mn-cs"/>
                        </a:rPr>
                        <a:t>Postik</a:t>
                      </a:r>
                      <a:r>
                        <a:rPr kumimoji="0" lang="en-US" sz="1500" kern="1200" dirty="0" smtClean="0">
                          <a:solidFill>
                            <a:schemeClr val="dk1"/>
                          </a:solidFill>
                          <a:latin typeface="Bookman Old Style" pitchFamily="18" charset="0"/>
                          <a:ea typeface="+mn-ea"/>
                          <a:cs typeface="+mn-cs"/>
                        </a:rPr>
                        <a:t> </a:t>
                      </a:r>
                      <a:r>
                        <a:rPr kumimoji="0" lang="en-US" sz="1500" kern="1200" dirty="0" err="1" smtClean="0">
                          <a:solidFill>
                            <a:schemeClr val="dk1"/>
                          </a:solidFill>
                          <a:latin typeface="Bookman Old Style" pitchFamily="18" charset="0"/>
                          <a:ea typeface="+mn-ea"/>
                          <a:cs typeface="+mn-cs"/>
                        </a:rPr>
                        <a:t>Khichdi</a:t>
                      </a:r>
                      <a:endParaRPr kumimoji="0" lang="en-IN" sz="1500" kern="1200" dirty="0" smtClean="0">
                        <a:solidFill>
                          <a:schemeClr val="dk1"/>
                        </a:solidFill>
                        <a:latin typeface="Bookman Old Style" pitchFamily="18" charset="0"/>
                        <a:ea typeface="+mn-ea"/>
                        <a:cs typeface="+mn-cs"/>
                      </a:endParaRPr>
                    </a:p>
                  </a:txBody>
                  <a:tcPr marL="68580" marR="68580" marT="0" marB="0"/>
                </a:tc>
              </a:tr>
              <a:tr h="408969">
                <a:tc>
                  <a:txBody>
                    <a:bodyPr/>
                    <a:lstStyle/>
                    <a:p>
                      <a:pPr marL="0" algn="l" rtl="0" eaLnBrk="1" latinLnBrk="0" hangingPunct="1">
                        <a:lnSpc>
                          <a:spcPct val="150000"/>
                        </a:lnSpc>
                        <a:spcAft>
                          <a:spcPts val="600"/>
                        </a:spcAft>
                      </a:pPr>
                      <a:r>
                        <a:rPr kumimoji="0" lang="en-US" sz="1500" kern="1200" dirty="0" err="1" smtClean="0">
                          <a:solidFill>
                            <a:schemeClr val="dk1"/>
                          </a:solidFill>
                          <a:latin typeface="Bookman Old Style" pitchFamily="18" charset="0"/>
                          <a:ea typeface="+mn-ea"/>
                          <a:cs typeface="+mn-cs"/>
                        </a:rPr>
                        <a:t>Roti</a:t>
                      </a:r>
                      <a:r>
                        <a:rPr kumimoji="0" lang="en-US" sz="1500" kern="1200" dirty="0" smtClean="0">
                          <a:solidFill>
                            <a:schemeClr val="dk1"/>
                          </a:solidFill>
                          <a:latin typeface="Bookman Old Style" pitchFamily="18" charset="0"/>
                          <a:ea typeface="+mn-ea"/>
                          <a:cs typeface="+mn-cs"/>
                        </a:rPr>
                        <a:t> with </a:t>
                      </a:r>
                      <a:r>
                        <a:rPr kumimoji="0" lang="en-US" sz="1500" kern="1200" dirty="0" err="1" smtClean="0">
                          <a:solidFill>
                            <a:schemeClr val="dk1"/>
                          </a:solidFill>
                          <a:latin typeface="Bookman Old Style" pitchFamily="18" charset="0"/>
                          <a:ea typeface="+mn-ea"/>
                          <a:cs typeface="+mn-cs"/>
                        </a:rPr>
                        <a:t>Daal</a:t>
                      </a:r>
                      <a:r>
                        <a:rPr kumimoji="0" lang="en-US" sz="1500" kern="1200" dirty="0" smtClean="0">
                          <a:solidFill>
                            <a:schemeClr val="dk1"/>
                          </a:solidFill>
                          <a:latin typeface="Bookman Old Style" pitchFamily="18" charset="0"/>
                          <a:ea typeface="+mn-ea"/>
                          <a:cs typeface="+mn-cs"/>
                        </a:rPr>
                        <a:t> </a:t>
                      </a:r>
                      <a:r>
                        <a:rPr kumimoji="0" lang="en-US" sz="1500" kern="1200" dirty="0" err="1" smtClean="0">
                          <a:solidFill>
                            <a:schemeClr val="dk1"/>
                          </a:solidFill>
                          <a:latin typeface="Bookman Old Style" pitchFamily="18" charset="0"/>
                          <a:ea typeface="+mn-ea"/>
                          <a:cs typeface="+mn-cs"/>
                        </a:rPr>
                        <a:t>ghiya</a:t>
                      </a:r>
                      <a:r>
                        <a:rPr kumimoji="0" lang="en-US" sz="1500" kern="1200" dirty="0" smtClean="0">
                          <a:solidFill>
                            <a:schemeClr val="dk1"/>
                          </a:solidFill>
                          <a:latin typeface="Bookman Old Style" pitchFamily="18" charset="0"/>
                          <a:ea typeface="+mn-ea"/>
                          <a:cs typeface="+mn-cs"/>
                        </a:rPr>
                        <a:t>/</a:t>
                      </a:r>
                      <a:r>
                        <a:rPr kumimoji="0" lang="en-US" sz="1500" kern="1200" dirty="0" err="1" smtClean="0">
                          <a:solidFill>
                            <a:schemeClr val="dk1"/>
                          </a:solidFill>
                          <a:latin typeface="Bookman Old Style" pitchFamily="18" charset="0"/>
                          <a:ea typeface="+mn-ea"/>
                          <a:cs typeface="+mn-cs"/>
                        </a:rPr>
                        <a:t>kaddu</a:t>
                      </a:r>
                      <a:endParaRPr kumimoji="0" lang="en-IN" sz="1500" kern="1200" dirty="0" smtClean="0">
                        <a:solidFill>
                          <a:schemeClr val="dk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US" sz="1500" kern="1200" dirty="0" err="1" smtClean="0">
                          <a:solidFill>
                            <a:schemeClr val="dk1"/>
                          </a:solidFill>
                          <a:latin typeface="Bookman Old Style" pitchFamily="18" charset="0"/>
                          <a:ea typeface="+mn-ea"/>
                          <a:cs typeface="+mn-cs"/>
                        </a:rPr>
                        <a:t>Rajma</a:t>
                      </a:r>
                      <a:r>
                        <a:rPr kumimoji="0" lang="en-US" sz="1500" kern="1200" dirty="0" smtClean="0">
                          <a:solidFill>
                            <a:schemeClr val="dk1"/>
                          </a:solidFill>
                          <a:latin typeface="Bookman Old Style" pitchFamily="18" charset="0"/>
                          <a:ea typeface="+mn-ea"/>
                          <a:cs typeface="+mn-cs"/>
                        </a:rPr>
                        <a:t> and Rice</a:t>
                      </a:r>
                      <a:endParaRPr kumimoji="0" lang="en-IN" sz="1500" kern="1200" dirty="0" smtClean="0">
                        <a:solidFill>
                          <a:schemeClr val="dk1"/>
                        </a:solidFill>
                        <a:latin typeface="Bookman Old Style" pitchFamily="18" charset="0"/>
                        <a:ea typeface="+mn-ea"/>
                        <a:cs typeface="+mn-cs"/>
                      </a:endParaRPr>
                    </a:p>
                  </a:txBody>
                  <a:tcPr marL="68580" marR="68580" marT="0" marB="0"/>
                </a:tc>
              </a:tr>
              <a:tr h="408969">
                <a:tc>
                  <a:txBody>
                    <a:bodyPr/>
                    <a:lstStyle/>
                    <a:p>
                      <a:pPr marL="0" algn="l" rtl="0" eaLnBrk="1" latinLnBrk="0" hangingPunct="1">
                        <a:lnSpc>
                          <a:spcPct val="150000"/>
                        </a:lnSpc>
                        <a:spcAft>
                          <a:spcPts val="600"/>
                        </a:spcAft>
                      </a:pPr>
                      <a:r>
                        <a:rPr kumimoji="0" lang="en-US" sz="1500" kern="1200" dirty="0" err="1" smtClean="0">
                          <a:solidFill>
                            <a:schemeClr val="dk1"/>
                          </a:solidFill>
                          <a:latin typeface="Bookman Old Style" pitchFamily="18" charset="0"/>
                          <a:ea typeface="+mn-ea"/>
                          <a:cs typeface="+mn-cs"/>
                        </a:rPr>
                        <a:t>Meetha</a:t>
                      </a:r>
                      <a:r>
                        <a:rPr kumimoji="0" lang="en-US" sz="1500" kern="1200" dirty="0" smtClean="0">
                          <a:solidFill>
                            <a:schemeClr val="dk1"/>
                          </a:solidFill>
                          <a:latin typeface="Bookman Old Style" pitchFamily="18" charset="0"/>
                          <a:ea typeface="+mn-ea"/>
                          <a:cs typeface="+mn-cs"/>
                        </a:rPr>
                        <a:t> </a:t>
                      </a:r>
                      <a:r>
                        <a:rPr kumimoji="0" lang="en-US" sz="1500" kern="1200" dirty="0" err="1" smtClean="0">
                          <a:solidFill>
                            <a:schemeClr val="dk1"/>
                          </a:solidFill>
                          <a:latin typeface="Bookman Old Style" pitchFamily="18" charset="0"/>
                          <a:ea typeface="+mn-ea"/>
                          <a:cs typeface="+mn-cs"/>
                        </a:rPr>
                        <a:t>Daliya</a:t>
                      </a:r>
                      <a:endParaRPr kumimoji="0" lang="en-IN" sz="15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500" kern="1200" dirty="0" err="1" smtClean="0">
                          <a:solidFill>
                            <a:schemeClr val="dk1"/>
                          </a:solidFill>
                          <a:latin typeface="Bookman Old Style" pitchFamily="18" charset="0"/>
                          <a:ea typeface="+mn-ea"/>
                          <a:cs typeface="+mn-cs"/>
                        </a:rPr>
                        <a:t>Karhi</a:t>
                      </a:r>
                      <a:r>
                        <a:rPr kumimoji="0" lang="en-US" sz="1500" kern="1200" dirty="0" smtClean="0">
                          <a:solidFill>
                            <a:schemeClr val="dk1"/>
                          </a:solidFill>
                          <a:latin typeface="Bookman Old Style" pitchFamily="18" charset="0"/>
                          <a:ea typeface="+mn-ea"/>
                          <a:cs typeface="+mn-cs"/>
                        </a:rPr>
                        <a:t> </a:t>
                      </a:r>
                      <a:r>
                        <a:rPr kumimoji="0" lang="en-US" sz="1500" kern="1200" dirty="0" err="1" smtClean="0">
                          <a:solidFill>
                            <a:schemeClr val="dk1"/>
                          </a:solidFill>
                          <a:latin typeface="Bookman Old Style" pitchFamily="18" charset="0"/>
                          <a:ea typeface="+mn-ea"/>
                          <a:cs typeface="+mn-cs"/>
                        </a:rPr>
                        <a:t>Pakora</a:t>
                      </a:r>
                      <a:r>
                        <a:rPr kumimoji="0" lang="en-US" sz="1500" kern="1200" dirty="0" smtClean="0">
                          <a:solidFill>
                            <a:schemeClr val="dk1"/>
                          </a:solidFill>
                          <a:latin typeface="Bookman Old Style" pitchFamily="18" charset="0"/>
                          <a:ea typeface="+mn-ea"/>
                          <a:cs typeface="+mn-cs"/>
                        </a:rPr>
                        <a:t> and Rice</a:t>
                      </a:r>
                      <a:endParaRPr kumimoji="0" lang="en-IN" sz="1500" kern="1200" dirty="0" smtClean="0">
                        <a:solidFill>
                          <a:schemeClr val="dk1"/>
                        </a:solidFill>
                        <a:latin typeface="Bookman Old Style" pitchFamily="18" charset="0"/>
                        <a:ea typeface="+mn-ea"/>
                        <a:cs typeface="+mn-cs"/>
                      </a:endParaRPr>
                    </a:p>
                  </a:txBody>
                  <a:tcPr marL="68580" marR="68580" marT="0" marB="0"/>
                </a:tc>
              </a:tr>
              <a:tr h="340807">
                <a:tc>
                  <a:txBody>
                    <a:bodyPr/>
                    <a:lstStyle/>
                    <a:p>
                      <a:pPr marL="0" algn="l" rtl="0" eaLnBrk="1" latinLnBrk="0" hangingPunct="1">
                        <a:lnSpc>
                          <a:spcPct val="150000"/>
                        </a:lnSpc>
                        <a:spcAft>
                          <a:spcPts val="600"/>
                        </a:spcAft>
                      </a:pPr>
                      <a:r>
                        <a:rPr kumimoji="0" lang="en-US" sz="1500" kern="1200" dirty="0" smtClean="0">
                          <a:solidFill>
                            <a:schemeClr val="dk1"/>
                          </a:solidFill>
                          <a:latin typeface="Bookman Old Style" pitchFamily="18" charset="0"/>
                          <a:ea typeface="+mn-ea"/>
                          <a:cs typeface="+mn-cs"/>
                        </a:rPr>
                        <a:t>Wheat soya </a:t>
                      </a:r>
                      <a:r>
                        <a:rPr kumimoji="0" lang="en-US" sz="1500" kern="1200" dirty="0" err="1" smtClean="0">
                          <a:solidFill>
                            <a:schemeClr val="dk1"/>
                          </a:solidFill>
                          <a:latin typeface="Bookman Old Style" pitchFamily="18" charset="0"/>
                          <a:ea typeface="+mn-ea"/>
                          <a:cs typeface="+mn-cs"/>
                        </a:rPr>
                        <a:t>puri</a:t>
                      </a:r>
                      <a:r>
                        <a:rPr kumimoji="0" lang="en-US" sz="1500" kern="1200" dirty="0" smtClean="0">
                          <a:solidFill>
                            <a:schemeClr val="dk1"/>
                          </a:solidFill>
                          <a:latin typeface="Bookman Old Style" pitchFamily="18" charset="0"/>
                          <a:ea typeface="+mn-ea"/>
                          <a:cs typeface="+mn-cs"/>
                        </a:rPr>
                        <a:t> and vegetable.</a:t>
                      </a:r>
                      <a:endParaRPr kumimoji="0" lang="en-IN" sz="15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500" kern="1200" dirty="0" smtClean="0">
                          <a:solidFill>
                            <a:schemeClr val="dk1"/>
                          </a:solidFill>
                          <a:latin typeface="Bookman Old Style" pitchFamily="18" charset="0"/>
                          <a:ea typeface="+mn-ea"/>
                          <a:cs typeface="+mn-cs"/>
                        </a:rPr>
                        <a:t>Sweet Rice</a:t>
                      </a:r>
                      <a:endParaRPr kumimoji="0" lang="en-IN" sz="1500" kern="1200" dirty="0" smtClean="0">
                        <a:solidFill>
                          <a:schemeClr val="dk1"/>
                        </a:solidFill>
                        <a:latin typeface="Bookman Old Style" pitchFamily="18" charset="0"/>
                        <a:ea typeface="+mn-ea"/>
                        <a:cs typeface="+mn-cs"/>
                      </a:endParaRPr>
                    </a:p>
                  </a:txBody>
                  <a:tcPr marL="68580" marR="68580" marT="0" marB="0"/>
                </a:tc>
              </a:tr>
              <a:tr h="340807">
                <a:tc>
                  <a:txBody>
                    <a:bodyPr/>
                    <a:lstStyle/>
                    <a:p>
                      <a:pPr marL="0" algn="l" rtl="0" eaLnBrk="1" latinLnBrk="0" hangingPunct="1">
                        <a:lnSpc>
                          <a:spcPct val="150000"/>
                        </a:lnSpc>
                        <a:spcAft>
                          <a:spcPts val="600"/>
                        </a:spcAft>
                      </a:pPr>
                      <a:r>
                        <a:rPr kumimoji="0" lang="en-US" sz="1500" kern="1200" dirty="0" err="1" smtClean="0">
                          <a:solidFill>
                            <a:schemeClr val="dk1"/>
                          </a:solidFill>
                          <a:latin typeface="Bookman Old Style" pitchFamily="18" charset="0"/>
                          <a:ea typeface="+mn-ea"/>
                          <a:cs typeface="+mn-cs"/>
                        </a:rPr>
                        <a:t>Paushtik</a:t>
                      </a:r>
                      <a:r>
                        <a:rPr kumimoji="0" lang="en-US" sz="1500" kern="1200" dirty="0" smtClean="0">
                          <a:solidFill>
                            <a:schemeClr val="dk1"/>
                          </a:solidFill>
                          <a:latin typeface="Bookman Old Style" pitchFamily="18" charset="0"/>
                          <a:ea typeface="+mn-ea"/>
                          <a:cs typeface="+mn-cs"/>
                        </a:rPr>
                        <a:t> Dalia</a:t>
                      </a:r>
                      <a:endParaRPr kumimoji="0" lang="en-IN" sz="1500" kern="1200" dirty="0" smtClean="0">
                        <a:solidFill>
                          <a:schemeClr val="dk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500" kern="1200" dirty="0" err="1" smtClean="0">
                          <a:solidFill>
                            <a:schemeClr val="dk1"/>
                          </a:solidFill>
                          <a:latin typeface="Bookman Old Style" pitchFamily="18" charset="0"/>
                          <a:ea typeface="+mn-ea"/>
                          <a:cs typeface="+mn-cs"/>
                        </a:rPr>
                        <a:t>Kheer</a:t>
                      </a:r>
                      <a:endParaRPr kumimoji="0" lang="en-IN" sz="1500" kern="1200" dirty="0" smtClean="0">
                        <a:solidFill>
                          <a:schemeClr val="dk1"/>
                        </a:solidFill>
                        <a:latin typeface="Bookman Old Style" pitchFamily="18" charset="0"/>
                        <a:ea typeface="+mn-ea"/>
                        <a:cs typeface="+mn-cs"/>
                      </a:endParaRPr>
                    </a:p>
                  </a:txBody>
                  <a:tcPr marL="68580" marR="68580" marT="0" marB="0"/>
                </a:tc>
              </a:tr>
              <a:tr h="324583">
                <a:tc>
                  <a:txBody>
                    <a:bodyPr/>
                    <a:lstStyle/>
                    <a:p>
                      <a:pPr marL="0" indent="0" algn="just">
                        <a:lnSpc>
                          <a:spcPct val="150000"/>
                        </a:lnSpc>
                        <a:spcAft>
                          <a:spcPts val="600"/>
                        </a:spcAft>
                      </a:pPr>
                      <a:r>
                        <a:rPr kumimoji="0" lang="en-US" sz="1500" kern="1200" dirty="0" err="1" smtClean="0">
                          <a:solidFill>
                            <a:schemeClr val="dk1"/>
                          </a:solidFill>
                          <a:latin typeface="Bookman Old Style" pitchFamily="18" charset="0"/>
                          <a:ea typeface="+mn-ea"/>
                          <a:cs typeface="+mn-cs"/>
                        </a:rPr>
                        <a:t>Meetha</a:t>
                      </a:r>
                      <a:r>
                        <a:rPr kumimoji="0" lang="en-US" sz="1500" kern="1200" dirty="0" smtClean="0">
                          <a:solidFill>
                            <a:schemeClr val="dk1"/>
                          </a:solidFill>
                          <a:latin typeface="Bookman Old Style" pitchFamily="18" charset="0"/>
                          <a:ea typeface="+mn-ea"/>
                          <a:cs typeface="+mn-cs"/>
                        </a:rPr>
                        <a:t> </a:t>
                      </a:r>
                      <a:r>
                        <a:rPr kumimoji="0" lang="en-US" sz="1500" kern="1200" dirty="0" err="1" smtClean="0">
                          <a:solidFill>
                            <a:schemeClr val="dk1"/>
                          </a:solidFill>
                          <a:latin typeface="Bookman Old Style" pitchFamily="18" charset="0"/>
                          <a:ea typeface="+mn-ea"/>
                          <a:cs typeface="+mn-cs"/>
                        </a:rPr>
                        <a:t>Pura</a:t>
                      </a:r>
                      <a:endParaRPr kumimoji="0" lang="en-IN" sz="1500" kern="1200" dirty="0" smtClean="0">
                        <a:solidFill>
                          <a:schemeClr val="dk1"/>
                        </a:solidFill>
                        <a:latin typeface="Bookman Old Style" pitchFamily="18" charset="0"/>
                        <a:ea typeface="+mn-ea"/>
                        <a:cs typeface="+mn-cs"/>
                      </a:endParaRPr>
                    </a:p>
                  </a:txBody>
                  <a:tcPr marL="68580" marR="68580" marT="0" marB="0"/>
                </a:tc>
                <a:tc>
                  <a:txBody>
                    <a:bodyPr/>
                    <a:lstStyle/>
                    <a:p>
                      <a:endParaRPr kumimoji="0" lang="en-IN" sz="1500" kern="1200" dirty="0">
                        <a:solidFill>
                          <a:schemeClr val="dk1"/>
                        </a:solidFill>
                        <a:latin typeface="Bookman Old Style" pitchFamily="18" charset="0"/>
                        <a:ea typeface="+mn-ea"/>
                        <a:cs typeface="+mn-cs"/>
                      </a:endParaRPr>
                    </a:p>
                  </a:txBody>
                  <a:tcPr/>
                </a:tc>
              </a:tr>
            </a:tbl>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47800"/>
            <a:ext cx="8682168" cy="2701280"/>
          </a:xfrm>
        </p:spPr>
        <p:txBody>
          <a:bodyPr>
            <a:noAutofit/>
          </a:bodyPr>
          <a:lstStyle/>
          <a:p>
            <a:pPr algn="ctr">
              <a:buNone/>
            </a:pPr>
            <a:endParaRPr lang="en-US" sz="6000" dirty="0" smtClean="0">
              <a:solidFill>
                <a:schemeClr val="accent3">
                  <a:lumMod val="60000"/>
                  <a:lumOff val="40000"/>
                </a:schemeClr>
              </a:solidFill>
            </a:endParaRPr>
          </a:p>
          <a:p>
            <a:pPr algn="ctr">
              <a:buNone/>
            </a:pPr>
            <a:r>
              <a:rPr lang="en-US" sz="2400" dirty="0" smtClean="0">
                <a:solidFill>
                  <a:schemeClr val="accent3">
                    <a:lumMod val="60000"/>
                    <a:lumOff val="40000"/>
                  </a:schemeClr>
                </a:solidFill>
                <a:latin typeface="Bookman Old Style" pitchFamily="18" charset="0"/>
              </a:rPr>
              <a:t>ACHIEVEMENTS</a:t>
            </a:r>
          </a:p>
          <a:p>
            <a:pPr algn="ctr">
              <a:buNone/>
            </a:pPr>
            <a:endParaRPr lang="en-US" sz="2000" dirty="0" smtClean="0">
              <a:latin typeface="Bookman Old Style" pitchFamily="18" charset="0"/>
            </a:endParaRPr>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17</a:t>
            </a:fld>
            <a:endParaRPr lang="en-US" dirty="0"/>
          </a:p>
        </p:txBody>
      </p:sp>
      <p:sp>
        <p:nvSpPr>
          <p:cNvPr id="2" name="Title 1"/>
          <p:cNvSpPr>
            <a:spLocks noGrp="1"/>
          </p:cNvSpPr>
          <p:nvPr>
            <p:ph type="title"/>
          </p:nvPr>
        </p:nvSpPr>
        <p:spPr>
          <a:xfrm>
            <a:off x="228600" y="228600"/>
            <a:ext cx="8705088" cy="1828800"/>
          </a:xfrm>
        </p:spPr>
        <p:txBody>
          <a:bodyPr>
            <a:normAutofit/>
          </a:bodyPr>
          <a:lstStyle/>
          <a:p>
            <a:pPr algn="ctr"/>
            <a:r>
              <a:rPr lang="en-US" sz="2000" dirty="0" smtClean="0">
                <a:latin typeface="Bookman Old Style" pitchFamily="18" charset="0"/>
              </a:rPr>
              <a:t>SECTION –IV</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980728"/>
            <a:ext cx="8606760" cy="4176464"/>
          </a:xfrm>
        </p:spPr>
        <p:txBody>
          <a:bodyPr>
            <a:normAutofit lnSpcReduction="10000"/>
          </a:bodyPr>
          <a:lstStyle/>
          <a:p>
            <a:pPr algn="just"/>
            <a:r>
              <a:rPr lang="en-US" sz="1800" dirty="0" smtClean="0">
                <a:latin typeface="Times New Roman" pitchFamily="18" charset="0"/>
                <a:cs typeface="Times New Roman" pitchFamily="18" charset="0"/>
              </a:rPr>
              <a:t>Mid Day Meal week was organized in 21 districts of the State from 5 to 12</a:t>
            </a:r>
            <a:r>
              <a:rPr lang="en-US" sz="1800" baseline="30000" dirty="0"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 September. During this week following activities were covered:</a:t>
            </a:r>
          </a:p>
          <a:p>
            <a:pPr algn="just"/>
            <a:endParaRPr lang="en-US" sz="1800" dirty="0" smtClean="0">
              <a:latin typeface="Times New Roman" pitchFamily="18" charset="0"/>
              <a:cs typeface="Times New Roman" pitchFamily="18" charset="0"/>
            </a:endParaRPr>
          </a:p>
          <a:p>
            <a:pPr algn="just"/>
            <a:r>
              <a:rPr lang="en-US" sz="1800" b="1" u="sng" dirty="0" smtClean="0">
                <a:latin typeface="Times New Roman" pitchFamily="18" charset="0"/>
                <a:cs typeface="Times New Roman" pitchFamily="18" charset="0"/>
              </a:rPr>
              <a:t>05.09.2017</a:t>
            </a:r>
            <a:r>
              <a:rPr lang="en-US" sz="1800" dirty="0" smtClean="0">
                <a:latin typeface="Times New Roman" pitchFamily="18" charset="0"/>
                <a:cs typeface="Times New Roman" pitchFamily="18" charset="0"/>
              </a:rPr>
              <a:t> : In all schools hand washing day has been celebrated. </a:t>
            </a:r>
          </a:p>
          <a:p>
            <a:pPr algn="just"/>
            <a:endParaRPr lang="en-US" sz="1800" dirty="0" smtClean="0">
              <a:latin typeface="Times New Roman" pitchFamily="18" charset="0"/>
              <a:cs typeface="Times New Roman" pitchFamily="18" charset="0"/>
            </a:endParaRPr>
          </a:p>
          <a:p>
            <a:pPr algn="just"/>
            <a:r>
              <a:rPr lang="en-US" sz="1800" b="1" u="sng" dirty="0" smtClean="0">
                <a:latin typeface="Times New Roman" pitchFamily="18" charset="0"/>
                <a:cs typeface="Times New Roman" pitchFamily="18" charset="0"/>
              </a:rPr>
              <a:t>06.09.2017</a:t>
            </a:r>
            <a:r>
              <a:rPr lang="en-US" sz="1800" dirty="0" smtClean="0">
                <a:latin typeface="Times New Roman" pitchFamily="18" charset="0"/>
                <a:cs typeface="Times New Roman" pitchFamily="18" charset="0"/>
              </a:rPr>
              <a:t>:  All schools have celebrated </a:t>
            </a:r>
            <a:r>
              <a:rPr lang="en-US" sz="1800" dirty="0" err="1" smtClean="0">
                <a:latin typeface="Times New Roman" pitchFamily="18" charset="0"/>
                <a:cs typeface="Times New Roman" pitchFamily="18" charset="0"/>
              </a:rPr>
              <a:t>Beti</a:t>
            </a:r>
            <a:r>
              <a:rPr lang="en-US" sz="1800" dirty="0" smtClean="0">
                <a:latin typeface="Times New Roman" pitchFamily="18" charset="0"/>
                <a:cs typeface="Times New Roman" pitchFamily="18" charset="0"/>
              </a:rPr>
              <a:t> ka </a:t>
            </a:r>
            <a:r>
              <a:rPr lang="en-US" sz="1800" dirty="0" err="1" smtClean="0">
                <a:latin typeface="Times New Roman" pitchFamily="18" charset="0"/>
                <a:cs typeface="Times New Roman" pitchFamily="18" charset="0"/>
              </a:rPr>
              <a:t>Janamdin</a:t>
            </a:r>
            <a:r>
              <a:rPr lang="en-US" sz="1800" dirty="0" smtClean="0">
                <a:latin typeface="Times New Roman" pitchFamily="18" charset="0"/>
                <a:cs typeface="Times New Roman" pitchFamily="18" charset="0"/>
              </a:rPr>
              <a:t>-School </a:t>
            </a:r>
            <a:r>
              <a:rPr lang="en-US" sz="1800" dirty="0" err="1" smtClean="0">
                <a:latin typeface="Times New Roman" pitchFamily="18" charset="0"/>
                <a:cs typeface="Times New Roman" pitchFamily="18" charset="0"/>
              </a:rPr>
              <a:t>mai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Abhinandan</a:t>
            </a:r>
            <a:r>
              <a:rPr lang="en-US" sz="1800" dirty="0" smtClean="0">
                <a:latin typeface="Times New Roman" pitchFamily="18" charset="0"/>
                <a:cs typeface="Times New Roman" pitchFamily="18" charset="0"/>
              </a:rPr>
              <a:t>. </a:t>
            </a:r>
          </a:p>
          <a:p>
            <a:pPr algn="just"/>
            <a:endParaRPr lang="en-US" sz="1800" dirty="0" smtClean="0">
              <a:latin typeface="Times New Roman" pitchFamily="18" charset="0"/>
              <a:cs typeface="Times New Roman" pitchFamily="18" charset="0"/>
            </a:endParaRPr>
          </a:p>
          <a:p>
            <a:pPr algn="just"/>
            <a:r>
              <a:rPr lang="en-US" sz="1800" b="1" u="sng" dirty="0" smtClean="0">
                <a:latin typeface="Times New Roman" pitchFamily="18" charset="0"/>
                <a:cs typeface="Times New Roman" pitchFamily="18" charset="0"/>
              </a:rPr>
              <a:t>07.09.2017 &amp; 08.09.2017 :</a:t>
            </a:r>
            <a:r>
              <a:rPr lang="en-US" sz="1800" dirty="0" smtClean="0">
                <a:latin typeface="Times New Roman" pitchFamily="18" charset="0"/>
                <a:cs typeface="Times New Roman" pitchFamily="18" charset="0"/>
              </a:rPr>
              <a:t> Health check-up of children with the help of health department and also provided health supplements to children.  </a:t>
            </a:r>
          </a:p>
          <a:p>
            <a:pPr algn="just"/>
            <a:endParaRPr lang="en-US" sz="1800" dirty="0" smtClean="0">
              <a:latin typeface="Times New Roman" pitchFamily="18" charset="0"/>
              <a:cs typeface="Times New Roman" pitchFamily="18" charset="0"/>
            </a:endParaRPr>
          </a:p>
          <a:p>
            <a:pPr algn="just"/>
            <a:r>
              <a:rPr lang="en-US" sz="1800" b="1" u="sng" dirty="0" smtClean="0">
                <a:latin typeface="Times New Roman" pitchFamily="18" charset="0"/>
                <a:cs typeface="Times New Roman" pitchFamily="18" charset="0"/>
              </a:rPr>
              <a:t>11.09.2017</a:t>
            </a:r>
            <a:r>
              <a:rPr lang="en-US" sz="1800" dirty="0" smtClean="0">
                <a:latin typeface="Times New Roman" pitchFamily="18" charset="0"/>
                <a:cs typeface="Times New Roman" pitchFamily="18" charset="0"/>
              </a:rPr>
              <a:t> : Medical check up of all cooks with the help of health Department.</a:t>
            </a:r>
          </a:p>
          <a:p>
            <a:pPr algn="just"/>
            <a:endParaRPr lang="en-US" sz="1800" dirty="0" smtClean="0">
              <a:latin typeface="Times New Roman" pitchFamily="18" charset="0"/>
              <a:cs typeface="Times New Roman" pitchFamily="18" charset="0"/>
            </a:endParaRPr>
          </a:p>
          <a:p>
            <a:pPr algn="just"/>
            <a:r>
              <a:rPr lang="en-US" sz="1800" b="1" u="sng" dirty="0" smtClean="0">
                <a:latin typeface="Times New Roman" pitchFamily="18" charset="0"/>
                <a:cs typeface="Times New Roman" pitchFamily="18" charset="0"/>
              </a:rPr>
              <a:t>11.12.2017: </a:t>
            </a:r>
            <a:r>
              <a:rPr lang="en-US" sz="1800" dirty="0" smtClean="0">
                <a:latin typeface="Times New Roman" pitchFamily="18" charset="0"/>
                <a:cs typeface="Times New Roman" pitchFamily="18" charset="0"/>
              </a:rPr>
              <a:t>Training provided to all cooks for cleanliness , quality of food by Master Trainers at Block Level.</a:t>
            </a:r>
          </a:p>
          <a:p>
            <a:pPr>
              <a:buNone/>
            </a:pPr>
            <a:endParaRPr lang="en-US" dirty="0"/>
          </a:p>
        </p:txBody>
      </p:sp>
      <p:sp>
        <p:nvSpPr>
          <p:cNvPr id="4" name="Slide Number Placeholder 3"/>
          <p:cNvSpPr>
            <a:spLocks noGrp="1"/>
          </p:cNvSpPr>
          <p:nvPr>
            <p:ph type="sldNum" sz="quarter" idx="12"/>
          </p:nvPr>
        </p:nvSpPr>
        <p:spPr/>
        <p:txBody>
          <a:bodyPr/>
          <a:lstStyle/>
          <a:p>
            <a:fld id="{C8F70981-5056-4AA8-B13A-2ED8841A4BB7}" type="slidenum">
              <a:rPr lang="en-US" smtClean="0"/>
              <a:pPr/>
              <a:t>18</a:t>
            </a:fld>
            <a:endParaRPr lang="en-US" dirty="0"/>
          </a:p>
        </p:txBody>
      </p:sp>
      <p:sp>
        <p:nvSpPr>
          <p:cNvPr id="2" name="Title 1"/>
          <p:cNvSpPr>
            <a:spLocks noGrp="1"/>
          </p:cNvSpPr>
          <p:nvPr>
            <p:ph type="title"/>
          </p:nvPr>
        </p:nvSpPr>
        <p:spPr>
          <a:xfrm>
            <a:off x="457200" y="428604"/>
            <a:ext cx="8229600" cy="408108"/>
          </a:xfrm>
        </p:spPr>
        <p:txBody>
          <a:bodyPr>
            <a:normAutofit/>
          </a:bodyPr>
          <a:lstStyle/>
          <a:p>
            <a:pPr algn="ctr"/>
            <a:r>
              <a:rPr lang="en-US" sz="2000" i="1" dirty="0" smtClean="0">
                <a:latin typeface="Times New Roman" pitchFamily="18" charset="0"/>
                <a:cs typeface="Times New Roman" pitchFamily="18" charset="0"/>
              </a:rPr>
              <a:t>Mid Day Meal Week</a:t>
            </a:r>
            <a:endParaRPr lang="en-US" sz="2000" i="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F70981-5056-4AA8-B13A-2ED8841A4BB7}" type="slidenum">
              <a:rPr lang="en-US" smtClean="0"/>
              <a:pPr/>
              <a:t>19</a:t>
            </a:fld>
            <a:endParaRPr lang="en-US" dirty="0"/>
          </a:p>
        </p:txBody>
      </p:sp>
      <p:sp>
        <p:nvSpPr>
          <p:cNvPr id="4" name="Title 3"/>
          <p:cNvSpPr>
            <a:spLocks noGrp="1"/>
          </p:cNvSpPr>
          <p:nvPr>
            <p:ph type="title"/>
          </p:nvPr>
        </p:nvSpPr>
        <p:spPr/>
        <p:txBody>
          <a:bodyPr/>
          <a:lstStyle/>
          <a:p>
            <a:pPr algn="ctr"/>
            <a:r>
              <a:rPr lang="en-US" dirty="0" smtClean="0"/>
              <a:t>Milk Started</a:t>
            </a:r>
            <a:endParaRPr lang="en-US" dirty="0"/>
          </a:p>
        </p:txBody>
      </p:sp>
      <p:pic>
        <p:nvPicPr>
          <p:cNvPr id="5" name="Picture 2" descr="C:\Users\admin\Desktop\Revised PAB Format 2018-19\pab _Financial year\phts\IMG_3938.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255581"/>
            <a:ext cx="6874466" cy="54137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93953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35888" cy="2574032"/>
          </a:xfrm>
        </p:spPr>
        <p:txBody>
          <a:bodyPr>
            <a:noAutofit/>
          </a:bodyPr>
          <a:lstStyle/>
          <a:p>
            <a:pPr marL="347663" indent="-347663">
              <a:buAutoNum type="arabicPeriod"/>
            </a:pPr>
            <a:r>
              <a:rPr lang="en-IN" sz="1500" dirty="0" smtClean="0">
                <a:latin typeface="Bookman Old Style" pitchFamily="18" charset="0"/>
              </a:rPr>
              <a:t>Section I- Background</a:t>
            </a:r>
          </a:p>
          <a:p>
            <a:pPr marL="347663" indent="-347663">
              <a:buAutoNum type="arabicPeriod"/>
            </a:pPr>
            <a:r>
              <a:rPr lang="en-IN" sz="1500" dirty="0" smtClean="0">
                <a:latin typeface="Bookman Old Style" pitchFamily="18" charset="0"/>
              </a:rPr>
              <a:t>Section II- Count of Children &amp; Institutions</a:t>
            </a:r>
          </a:p>
          <a:p>
            <a:pPr marL="347663" indent="-347663">
              <a:buFont typeface="Wingdings 2"/>
              <a:buAutoNum type="arabicPeriod"/>
            </a:pPr>
            <a:r>
              <a:rPr lang="en-IN" sz="1500" dirty="0" smtClean="0">
                <a:latin typeface="Bookman Old Style" pitchFamily="18" charset="0"/>
              </a:rPr>
              <a:t>Section III- </a:t>
            </a:r>
            <a:r>
              <a:rPr lang="en-US" sz="1500" dirty="0" smtClean="0">
                <a:latin typeface="Bookman Old Style" pitchFamily="18" charset="0"/>
              </a:rPr>
              <a:t>Allocation &amp; Utilization of funds</a:t>
            </a:r>
          </a:p>
          <a:p>
            <a:pPr marL="347663" indent="-347663">
              <a:buFont typeface="Wingdings 2"/>
              <a:buAutoNum type="arabicPeriod"/>
            </a:pPr>
            <a:r>
              <a:rPr lang="en-US" sz="1500" dirty="0" smtClean="0">
                <a:latin typeface="Bookman Old Style" pitchFamily="18" charset="0"/>
              </a:rPr>
              <a:t>Section IV- Achievements</a:t>
            </a:r>
          </a:p>
          <a:p>
            <a:pPr marL="347663" indent="-347663">
              <a:buFont typeface="Wingdings 2"/>
              <a:buAutoNum type="arabicPeriod"/>
            </a:pPr>
            <a:r>
              <a:rPr lang="en-US" sz="1500" dirty="0" smtClean="0">
                <a:latin typeface="Bookman Old Style" pitchFamily="18" charset="0"/>
              </a:rPr>
              <a:t>Section V- Review of assurance given in PAB 2017-18</a:t>
            </a:r>
          </a:p>
          <a:p>
            <a:pPr marL="347663" indent="-347663">
              <a:buFont typeface="Wingdings 2"/>
              <a:buAutoNum type="arabicPeriod"/>
            </a:pPr>
            <a:r>
              <a:rPr lang="en-US" sz="1500" dirty="0" smtClean="0">
                <a:latin typeface="Bookman Old Style" pitchFamily="18" charset="0"/>
              </a:rPr>
              <a:t>Section VI- Monitoring Report</a:t>
            </a:r>
          </a:p>
          <a:p>
            <a:pPr marL="347663" indent="-347663">
              <a:buFont typeface="Wingdings 2"/>
              <a:buAutoNum type="arabicPeriod"/>
            </a:pPr>
            <a:r>
              <a:rPr lang="en-US" sz="1500" dirty="0" smtClean="0">
                <a:latin typeface="Bookman Old Style" pitchFamily="18" charset="0"/>
              </a:rPr>
              <a:t>Section- VII- Joint Review Mission</a:t>
            </a:r>
          </a:p>
          <a:p>
            <a:pPr marL="347663" indent="-347663">
              <a:buFont typeface="Wingdings 2"/>
              <a:buAutoNum type="arabicPeriod"/>
            </a:pPr>
            <a:r>
              <a:rPr lang="en-US" sz="1500" dirty="0" smtClean="0">
                <a:latin typeface="Bookman Old Style" pitchFamily="18" charset="0"/>
              </a:rPr>
              <a:t>Section- VIII-Proposal of funds for the year 2018-19</a:t>
            </a:r>
          </a:p>
          <a:p>
            <a:pPr marL="1143000" indent="-1143000">
              <a:buFont typeface="Wingdings 2"/>
              <a:buAutoNum type="arabicPeriod"/>
            </a:pPr>
            <a:endParaRPr lang="en-US" sz="2400" dirty="0" smtClean="0">
              <a:latin typeface="Lucida Bright" pitchFamily="18" charset="0"/>
            </a:endParaRPr>
          </a:p>
          <a:p>
            <a:pPr marL="1143000" indent="-1143000">
              <a:buNone/>
            </a:pPr>
            <a:endParaRPr lang="en-IN" sz="2800" dirty="0" smtClean="0"/>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2</a:t>
            </a:fld>
            <a:endParaRPr lang="en-US" dirty="0"/>
          </a:p>
        </p:txBody>
      </p:sp>
      <p:sp>
        <p:nvSpPr>
          <p:cNvPr id="2" name="Title 1"/>
          <p:cNvSpPr>
            <a:spLocks noGrp="1"/>
          </p:cNvSpPr>
          <p:nvPr>
            <p:ph type="title"/>
          </p:nvPr>
        </p:nvSpPr>
        <p:spPr>
          <a:xfrm>
            <a:off x="228600" y="0"/>
            <a:ext cx="8705088" cy="838200"/>
          </a:xfrm>
        </p:spPr>
        <p:txBody>
          <a:bodyPr>
            <a:normAutofit/>
          </a:bodyPr>
          <a:lstStyle/>
          <a:p>
            <a:pPr algn="ctr"/>
            <a:r>
              <a:rPr lang="en-IN" sz="2000" dirty="0" smtClean="0">
                <a:latin typeface="Bookman Old Style" pitchFamily="18" charset="0"/>
              </a:rPr>
              <a:t>STRUCTURE OF PPT</a:t>
            </a:r>
            <a:endParaRPr lang="en-IN" sz="2000" dirty="0">
              <a:solidFill>
                <a:schemeClr val="accent4">
                  <a:lumMod val="60000"/>
                  <a:lumOff val="40000"/>
                </a:schemeClr>
              </a:solidFill>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655061088"/>
              </p:ext>
            </p:extLst>
          </p:nvPr>
        </p:nvGraphicFramePr>
        <p:xfrm>
          <a:off x="395536" y="1124743"/>
          <a:ext cx="8291264" cy="2418875"/>
        </p:xfrm>
        <a:graphic>
          <a:graphicData uri="http://schemas.openxmlformats.org/drawingml/2006/table">
            <a:tbl>
              <a:tblPr firstRow="1" bandRow="1">
                <a:tableStyleId>{5C22544A-7EE6-4342-B048-85BDC9FD1C3A}</a:tableStyleId>
              </a:tblPr>
              <a:tblGrid>
                <a:gridCol w="1080120"/>
                <a:gridCol w="2376264"/>
                <a:gridCol w="2088232"/>
                <a:gridCol w="2746648"/>
              </a:tblGrid>
              <a:tr h="434921">
                <a:tc>
                  <a:txBody>
                    <a:bodyPr/>
                    <a:lstStyle/>
                    <a:p>
                      <a:r>
                        <a:rPr lang="en-US" sz="1600" dirty="0" err="1" smtClean="0"/>
                        <a:t>Sr.No</a:t>
                      </a:r>
                      <a:endParaRPr lang="en-US" sz="1600" dirty="0"/>
                    </a:p>
                  </a:txBody>
                  <a:tcPr/>
                </a:tc>
                <a:tc>
                  <a:txBody>
                    <a:bodyPr/>
                    <a:lstStyle/>
                    <a:p>
                      <a:r>
                        <a:rPr lang="en-US" sz="1600" dirty="0" smtClean="0"/>
                        <a:t>Name Of District</a:t>
                      </a:r>
                      <a:endParaRPr lang="en-US" sz="1600" dirty="0"/>
                    </a:p>
                  </a:txBody>
                  <a:tcPr/>
                </a:tc>
                <a:tc>
                  <a:txBody>
                    <a:bodyPr/>
                    <a:lstStyle/>
                    <a:p>
                      <a:r>
                        <a:rPr lang="en-US" sz="1600" dirty="0" smtClean="0"/>
                        <a:t>Name Of Block</a:t>
                      </a:r>
                      <a:endParaRPr lang="en-US" sz="1600" dirty="0"/>
                    </a:p>
                  </a:txBody>
                  <a:tcPr/>
                </a:tc>
                <a:tc>
                  <a:txBody>
                    <a:bodyPr/>
                    <a:lstStyle/>
                    <a:p>
                      <a:r>
                        <a:rPr lang="en-US" sz="1600" dirty="0" smtClean="0"/>
                        <a:t>Name Of School</a:t>
                      </a:r>
                      <a:endParaRPr lang="en-US" sz="1600" dirty="0"/>
                    </a:p>
                  </a:txBody>
                  <a:tcPr/>
                </a:tc>
              </a:tr>
              <a:tr h="434921">
                <a:tc>
                  <a:txBody>
                    <a:bodyPr/>
                    <a:lstStyle/>
                    <a:p>
                      <a:r>
                        <a:rPr lang="en-US" sz="1600" dirty="0" smtClean="0"/>
                        <a:t>1</a:t>
                      </a:r>
                      <a:endParaRPr lang="en-US" sz="1600" dirty="0"/>
                    </a:p>
                  </a:txBody>
                  <a:tcPr/>
                </a:tc>
                <a:tc>
                  <a:txBody>
                    <a:bodyPr/>
                    <a:lstStyle/>
                    <a:p>
                      <a:r>
                        <a:rPr lang="en-US" sz="1600" dirty="0" err="1" smtClean="0"/>
                        <a:t>Kurukshetra</a:t>
                      </a:r>
                      <a:endParaRPr lang="en-US" sz="1600" dirty="0" smtClean="0"/>
                    </a:p>
                  </a:txBody>
                  <a:tcPr/>
                </a:tc>
                <a:tc>
                  <a:txBody>
                    <a:bodyPr/>
                    <a:lstStyle/>
                    <a:p>
                      <a:r>
                        <a:rPr lang="en-US" sz="1600" dirty="0" err="1" smtClean="0"/>
                        <a:t>Pehowa</a:t>
                      </a:r>
                      <a:endParaRPr lang="en-US" sz="1600" dirty="0"/>
                    </a:p>
                  </a:txBody>
                  <a:tcPr/>
                </a:tc>
                <a:tc>
                  <a:txBody>
                    <a:bodyPr/>
                    <a:lstStyle/>
                    <a:p>
                      <a:r>
                        <a:rPr lang="en-US" sz="1600" dirty="0" smtClean="0"/>
                        <a:t>GPS </a:t>
                      </a:r>
                      <a:r>
                        <a:rPr lang="en-US" sz="1600" dirty="0" err="1" smtClean="0"/>
                        <a:t>Rua</a:t>
                      </a:r>
                      <a:endParaRPr lang="en-US" sz="1600" dirty="0"/>
                    </a:p>
                  </a:txBody>
                  <a:tcPr/>
                </a:tc>
              </a:tr>
              <a:tr h="434921">
                <a:tc>
                  <a:txBody>
                    <a:bodyPr/>
                    <a:lstStyle/>
                    <a:p>
                      <a:r>
                        <a:rPr lang="en-US" sz="1600" dirty="0" smtClean="0"/>
                        <a:t>2</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Kurukshetra</a:t>
                      </a:r>
                      <a:endParaRPr lang="en-US" sz="1600" dirty="0" smtClean="0"/>
                    </a:p>
                  </a:txBody>
                  <a:tcPr/>
                </a:tc>
                <a:tc>
                  <a:txBody>
                    <a:bodyPr/>
                    <a:lstStyle/>
                    <a:p>
                      <a:r>
                        <a:rPr lang="en-US" sz="1600" dirty="0" err="1" smtClean="0"/>
                        <a:t>Pehowa</a:t>
                      </a:r>
                      <a:endParaRPr lang="en-US" sz="1600" dirty="0"/>
                    </a:p>
                  </a:txBody>
                  <a:tcPr/>
                </a:tc>
                <a:tc>
                  <a:txBody>
                    <a:bodyPr/>
                    <a:lstStyle/>
                    <a:p>
                      <a:r>
                        <a:rPr lang="en-US" sz="1600" dirty="0" smtClean="0"/>
                        <a:t>GHS </a:t>
                      </a:r>
                      <a:r>
                        <a:rPr lang="en-US" sz="1600" dirty="0" err="1" smtClean="0"/>
                        <a:t>Rua</a:t>
                      </a:r>
                      <a:endParaRPr lang="en-US" sz="1600" dirty="0"/>
                    </a:p>
                  </a:txBody>
                  <a:tcPr/>
                </a:tc>
              </a:tr>
              <a:tr h="434921">
                <a:tc>
                  <a:txBody>
                    <a:bodyPr/>
                    <a:lstStyle/>
                    <a:p>
                      <a:r>
                        <a:rPr lang="en-US" sz="1600" dirty="0" smtClean="0"/>
                        <a:t>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Kurukshetra</a:t>
                      </a:r>
                      <a:endParaRPr lang="en-US" sz="1600" dirty="0" smtClean="0"/>
                    </a:p>
                  </a:txBody>
                  <a:tcPr/>
                </a:tc>
                <a:tc>
                  <a:txBody>
                    <a:bodyPr/>
                    <a:lstStyle/>
                    <a:p>
                      <a:r>
                        <a:rPr lang="en-US" sz="1600" dirty="0" err="1" smtClean="0"/>
                        <a:t>Thanesar</a:t>
                      </a:r>
                      <a:endParaRPr lang="en-US" sz="1600" dirty="0"/>
                    </a:p>
                  </a:txBody>
                  <a:tcPr/>
                </a:tc>
                <a:tc>
                  <a:txBody>
                    <a:bodyPr/>
                    <a:lstStyle/>
                    <a:p>
                      <a:r>
                        <a:rPr lang="en-US" sz="1600" dirty="0" smtClean="0"/>
                        <a:t>GPS</a:t>
                      </a:r>
                      <a:r>
                        <a:rPr lang="en-US" sz="1600" baseline="0" dirty="0" smtClean="0"/>
                        <a:t> </a:t>
                      </a:r>
                      <a:r>
                        <a:rPr lang="en-US" sz="1600" baseline="0" dirty="0" err="1" smtClean="0"/>
                        <a:t>Doda</a:t>
                      </a:r>
                      <a:r>
                        <a:rPr lang="en-US" sz="1600" baseline="0" dirty="0" smtClean="0"/>
                        <a:t> </a:t>
                      </a:r>
                      <a:r>
                        <a:rPr lang="en-US" sz="1600" baseline="0" dirty="0" err="1" smtClean="0"/>
                        <a:t>Kheri</a:t>
                      </a:r>
                      <a:endParaRPr lang="en-US" sz="1600" dirty="0"/>
                    </a:p>
                  </a:txBody>
                  <a:tcPr/>
                </a:tc>
              </a:tr>
              <a:tr h="679191">
                <a:tc>
                  <a:txBody>
                    <a:bodyPr/>
                    <a:lstStyle/>
                    <a:p>
                      <a:r>
                        <a:rPr lang="en-US" sz="1600" dirty="0" smtClean="0"/>
                        <a:t>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Kurukshetra</a:t>
                      </a:r>
                      <a:endParaRPr lang="en-US" sz="1600" dirty="0" smtClean="0"/>
                    </a:p>
                  </a:txBody>
                  <a:tcPr/>
                </a:tc>
                <a:tc>
                  <a:txBody>
                    <a:bodyPr/>
                    <a:lstStyle/>
                    <a:p>
                      <a:r>
                        <a:rPr lang="en-US" sz="1600" dirty="0" err="1" smtClean="0"/>
                        <a:t>Thanesar</a:t>
                      </a:r>
                      <a:endParaRPr lang="en-US" sz="1600" dirty="0"/>
                    </a:p>
                  </a:txBody>
                  <a:tcPr/>
                </a:tc>
                <a:tc>
                  <a:txBody>
                    <a:bodyPr/>
                    <a:lstStyle/>
                    <a:p>
                      <a:r>
                        <a:rPr lang="en-US" sz="1600" dirty="0" smtClean="0"/>
                        <a:t>GPS</a:t>
                      </a:r>
                      <a:r>
                        <a:rPr lang="en-US" sz="1600" baseline="0" dirty="0" smtClean="0"/>
                        <a:t> </a:t>
                      </a:r>
                      <a:r>
                        <a:rPr lang="en-US" sz="1600" baseline="0" dirty="0" err="1" smtClean="0"/>
                        <a:t>Dera</a:t>
                      </a:r>
                      <a:r>
                        <a:rPr lang="en-US" sz="1600" baseline="0" dirty="0" smtClean="0"/>
                        <a:t> </a:t>
                      </a:r>
                      <a:r>
                        <a:rPr lang="en-US" sz="1600" baseline="0" dirty="0" err="1" smtClean="0"/>
                        <a:t>Brahamanpuri</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C8F70981-5056-4AA8-B13A-2ED8841A4BB7}" type="slidenum">
              <a:rPr lang="en-US" smtClean="0"/>
              <a:pPr/>
              <a:t>20</a:t>
            </a:fld>
            <a:endParaRPr lang="en-US" dirty="0"/>
          </a:p>
        </p:txBody>
      </p:sp>
      <p:sp>
        <p:nvSpPr>
          <p:cNvPr id="4" name="Title 3"/>
          <p:cNvSpPr>
            <a:spLocks noGrp="1"/>
          </p:cNvSpPr>
          <p:nvPr>
            <p:ph type="title"/>
          </p:nvPr>
        </p:nvSpPr>
        <p:spPr>
          <a:xfrm>
            <a:off x="457200" y="4005064"/>
            <a:ext cx="8229600" cy="1512168"/>
          </a:xfrm>
        </p:spPr>
        <p:txBody>
          <a:bodyPr/>
          <a:lstStyle/>
          <a:p>
            <a:r>
              <a:rPr lang="en-US" sz="4400" dirty="0" smtClean="0"/>
              <a:t>             </a:t>
            </a:r>
            <a:endParaRPr lang="en-US" dirty="0"/>
          </a:p>
        </p:txBody>
      </p:sp>
      <p:sp>
        <p:nvSpPr>
          <p:cNvPr id="6" name="Title 3"/>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smtClean="0"/>
              <a:t>             </a:t>
            </a:r>
            <a:endParaRPr lang="en-US" dirty="0"/>
          </a:p>
        </p:txBody>
      </p:sp>
      <p:sp>
        <p:nvSpPr>
          <p:cNvPr id="7" name="Title 3"/>
          <p:cNvSpPr txBox="1">
            <a:spLocks/>
          </p:cNvSpPr>
          <p:nvPr/>
        </p:nvSpPr>
        <p:spPr>
          <a:xfrm>
            <a:off x="457200" y="3933056"/>
            <a:ext cx="8229600" cy="2088232"/>
          </a:xfrm>
          <a:prstGeom prst="rect">
            <a:avLst/>
          </a:prstGeom>
        </p:spPr>
        <p:txBody>
          <a:bodyPr vert="horz" rtlCol="0" anchor="ctr">
            <a:normAutofit fontScale="5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nSpc>
                <a:spcPct val="170000"/>
              </a:lnSpc>
            </a:pPr>
            <a:r>
              <a:rPr lang="en-US" sz="4000" dirty="0">
                <a:solidFill>
                  <a:srgbClr val="464646"/>
                </a:solidFill>
              </a:rPr>
              <a:t>Since 2011 the Mid Day Meal has not been given in the above 4 schools but now  from 15/12/2017 the mid day meal has been started/given in the above schools.</a:t>
            </a:r>
          </a:p>
          <a:p>
            <a:endParaRPr lang="en-US" sz="2800" dirty="0">
              <a:solidFill>
                <a:srgbClr val="464646"/>
              </a:solidFill>
            </a:endParaRPr>
          </a:p>
          <a:p>
            <a:endParaRPr lang="en-US" sz="4000" dirty="0">
              <a:solidFill>
                <a:srgbClr val="464646"/>
              </a:solidFill>
            </a:endParaRPr>
          </a:p>
          <a:p>
            <a:endParaRPr lang="en-US" sz="4000" dirty="0"/>
          </a:p>
        </p:txBody>
      </p:sp>
    </p:spTree>
    <p:extLst>
      <p:ext uri="{BB962C8B-B14F-4D97-AF65-F5344CB8AC3E}">
        <p14:creationId xmlns:p14="http://schemas.microsoft.com/office/powerpoint/2010/main" xmlns="" val="25816042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F70981-5056-4AA8-B13A-2ED8841A4BB7}" type="slidenum">
              <a:rPr lang="en-US" smtClean="0"/>
              <a:pPr/>
              <a:t>21</a:t>
            </a:fld>
            <a:endParaRPr lang="en-US" dirty="0"/>
          </a:p>
        </p:txBody>
      </p:sp>
      <p:sp>
        <p:nvSpPr>
          <p:cNvPr id="4" name="Title 3"/>
          <p:cNvSpPr>
            <a:spLocks noGrp="1"/>
          </p:cNvSpPr>
          <p:nvPr>
            <p:ph type="title"/>
          </p:nvPr>
        </p:nvSpPr>
        <p:spPr/>
        <p:txBody>
          <a:bodyPr/>
          <a:lstStyle/>
          <a:p>
            <a:endParaRPr lang="en-US"/>
          </a:p>
        </p:txBody>
      </p:sp>
      <p:pic>
        <p:nvPicPr>
          <p:cNvPr id="5" name="Picture 2" descr="C:\Users\admin\Desktop\Revised PAB Format 2018-19\pab _Financial year\phts\IMG_5813.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95536" y="1481138"/>
            <a:ext cx="7848872" cy="51162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946236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DELL\Desktop\20150129_100819.jpg"/>
          <p:cNvPicPr>
            <a:picLocks noGrp="1" noChangeAspect="1" noChangeArrowheads="1"/>
          </p:cNvPicPr>
          <p:nvPr>
            <p:ph idx="1"/>
          </p:nvPr>
        </p:nvPicPr>
        <p:blipFill>
          <a:blip r:embed="rId3" cstate="print"/>
          <a:srcRect/>
          <a:stretch>
            <a:fillRect/>
          </a:stretch>
        </p:blipFill>
        <p:spPr>
          <a:xfrm>
            <a:off x="152400" y="1143000"/>
            <a:ext cx="8610600" cy="54102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457200" y="0"/>
            <a:ext cx="8153400" cy="914400"/>
          </a:xfrm>
        </p:spPr>
        <p:txBody>
          <a:bodyPr>
            <a:normAutofit/>
          </a:bodyPr>
          <a:lstStyle/>
          <a:p>
            <a:pPr algn="ctr">
              <a:defRPr/>
            </a:pPr>
            <a:r>
              <a:rPr lang="en-US" sz="2000" b="1" dirty="0" smtClean="0">
                <a:latin typeface="Times New Roman" pitchFamily="18" charset="0"/>
                <a:cs typeface="Times New Roman" pitchFamily="18" charset="0"/>
              </a:rPr>
              <a:t>Hand wash before and after Mid Day Meal</a:t>
            </a:r>
            <a:endParaRPr lang="en-IN" sz="20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Content Placeholder 3"/>
          <p:cNvPicPr>
            <a:picLocks noChangeAspect="1"/>
          </p:cNvPicPr>
          <p:nvPr/>
        </p:nvPicPr>
        <p:blipFill>
          <a:blip r:embed="rId3" cstate="print"/>
          <a:srcRect/>
          <a:stretch>
            <a:fillRect/>
          </a:stretch>
        </p:blipFill>
        <p:spPr bwMode="auto">
          <a:xfrm>
            <a:off x="323528" y="1052736"/>
            <a:ext cx="8177562" cy="5162346"/>
          </a:xfrm>
          <a:prstGeom prst="rect">
            <a:avLst/>
          </a:prstGeom>
          <a:noFill/>
          <a:ln w="9525">
            <a:noFill/>
            <a:miter lim="800000"/>
            <a:headEnd/>
            <a:tailEnd/>
          </a:ln>
        </p:spPr>
      </p:pic>
      <p:sp>
        <p:nvSpPr>
          <p:cNvPr id="3" name="Title 1"/>
          <p:cNvSpPr txBox="1">
            <a:spLocks/>
          </p:cNvSpPr>
          <p:nvPr/>
        </p:nvSpPr>
        <p:spPr>
          <a:xfrm>
            <a:off x="457200" y="188640"/>
            <a:ext cx="8153400"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Health Check-up of Cooks.</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507288" cy="5237774"/>
          </a:xfrm>
        </p:spPr>
        <p:txBody>
          <a:bodyPr>
            <a:normAutofit/>
          </a:bodyPr>
          <a:lstStyle/>
          <a:p>
            <a:pPr lvl="0">
              <a:buNone/>
            </a:pPr>
            <a:endParaRPr lang="en-US" sz="1400" dirty="0" smtClean="0">
              <a:latin typeface="Times New Roman" pitchFamily="18" charset="0"/>
              <a:cs typeface="Times New Roman" pitchFamily="18" charset="0"/>
            </a:endParaRPr>
          </a:p>
          <a:p>
            <a:pPr algn="just">
              <a:lnSpc>
                <a:spcPct val="150000"/>
              </a:lnSpc>
              <a:buFont typeface="Wingdings" pitchFamily="2" charset="2"/>
              <a:buChar char="q"/>
            </a:pPr>
            <a:endParaRPr lang="en-US" sz="1500" dirty="0" smtClean="0">
              <a:latin typeface="Times New Roman" pitchFamily="18" charset="0"/>
              <a:cs typeface="Times New Roman" pitchFamily="18" charset="0"/>
            </a:endParaRPr>
          </a:p>
          <a:p>
            <a:pPr algn="just">
              <a:lnSpc>
                <a:spcPct val="150000"/>
              </a:lnSpc>
              <a:buFont typeface="Wingdings" pitchFamily="2" charset="2"/>
              <a:buChar char="q"/>
            </a:pPr>
            <a:endParaRPr lang="en-IN" sz="2100" dirty="0" smtClean="0">
              <a:latin typeface="Times New Roman" pitchFamily="18" charset="0"/>
              <a:cs typeface="Times New Roman" pitchFamily="18" charset="0"/>
            </a:endParaRPr>
          </a:p>
          <a:p>
            <a:pPr>
              <a:buNone/>
            </a:pPr>
            <a:endParaRPr lang="en-US" sz="21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8F70981-5056-4AA8-B13A-2ED8841A4BB7}" type="slidenum">
              <a:rPr lang="en-US" smtClean="0"/>
              <a:pPr/>
              <a:t>24</a:t>
            </a:fld>
            <a:endParaRPr lang="en-US" dirty="0"/>
          </a:p>
        </p:txBody>
      </p:sp>
      <p:sp>
        <p:nvSpPr>
          <p:cNvPr id="2" name="Title 1"/>
          <p:cNvSpPr>
            <a:spLocks noGrp="1"/>
          </p:cNvSpPr>
          <p:nvPr>
            <p:ph type="title"/>
          </p:nvPr>
        </p:nvSpPr>
        <p:spPr>
          <a:xfrm>
            <a:off x="457200" y="285728"/>
            <a:ext cx="8229600" cy="571504"/>
          </a:xfrm>
        </p:spPr>
        <p:txBody>
          <a:bodyPr>
            <a:noAutofit/>
          </a:bodyPr>
          <a:lstStyle/>
          <a:p>
            <a:pPr algn="ctr"/>
            <a:r>
              <a:rPr lang="en-US" sz="2400" i="1" dirty="0" smtClean="0">
                <a:latin typeface="Bookman Old Style" pitchFamily="18" charset="0"/>
                <a:cs typeface="Times New Roman" pitchFamily="18" charset="0"/>
              </a:rPr>
              <a:t>School Health </a:t>
            </a:r>
            <a:r>
              <a:rPr lang="en-US" sz="2400" i="1" dirty="0" err="1" smtClean="0">
                <a:latin typeface="Bookman Old Style" pitchFamily="18" charset="0"/>
                <a:cs typeface="Times New Roman" pitchFamily="18" charset="0"/>
              </a:rPr>
              <a:t>Programme</a:t>
            </a:r>
            <a:endParaRPr lang="en-US" sz="2400" i="1" dirty="0">
              <a:latin typeface="Bookman Old Style"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938544430"/>
              </p:ext>
            </p:extLst>
          </p:nvPr>
        </p:nvGraphicFramePr>
        <p:xfrm>
          <a:off x="395538" y="1397000"/>
          <a:ext cx="7632846" cy="2286000"/>
        </p:xfrm>
        <a:graphic>
          <a:graphicData uri="http://schemas.openxmlformats.org/drawingml/2006/table">
            <a:tbl>
              <a:tblPr firstRow="1" bandRow="1">
                <a:tableStyleId>{5C22544A-7EE6-4342-B048-85BDC9FD1C3A}</a:tableStyleId>
              </a:tblPr>
              <a:tblGrid>
                <a:gridCol w="3816422"/>
                <a:gridCol w="3816424"/>
              </a:tblGrid>
              <a:tr h="370840">
                <a:tc>
                  <a:txBody>
                    <a:bodyPr/>
                    <a:lstStyle/>
                    <a:p>
                      <a:r>
                        <a:rPr lang="en-US" sz="2000" dirty="0" smtClean="0">
                          <a:latin typeface="Times New Roman" pitchFamily="18" charset="0"/>
                          <a:cs typeface="Times New Roman" pitchFamily="18" charset="0"/>
                        </a:rPr>
                        <a:t>No of schools covered</a:t>
                      </a:r>
                      <a:endParaRPr lang="en-US" sz="2000" dirty="0">
                        <a:latin typeface="Times New Roman" pitchFamily="18" charset="0"/>
                        <a:cs typeface="Times New Roman" pitchFamily="18" charset="0"/>
                      </a:endParaRPr>
                    </a:p>
                  </a:txBody>
                  <a:tcPr/>
                </a:tc>
                <a:tc>
                  <a:txBody>
                    <a:bodyPr/>
                    <a:lstStyle/>
                    <a:p>
                      <a:r>
                        <a:rPr lang="en-US" sz="2000" smtClean="0">
                          <a:latin typeface="Times New Roman" pitchFamily="18" charset="0"/>
                          <a:cs typeface="Times New Roman" pitchFamily="18" charset="0"/>
                        </a:rPr>
                        <a:t>14990</a:t>
                      </a:r>
                      <a:endParaRPr lang="en-US" sz="2000" dirty="0" smtClean="0">
                        <a:latin typeface="Times New Roman" pitchFamily="18" charset="0"/>
                        <a:cs typeface="Times New Roman"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No of </a:t>
                      </a:r>
                      <a:r>
                        <a:rPr lang="en-US" sz="2000" dirty="0" err="1" smtClean="0">
                          <a:latin typeface="Times New Roman" pitchFamily="18" charset="0"/>
                          <a:cs typeface="Times New Roman" pitchFamily="18" charset="0"/>
                        </a:rPr>
                        <a:t>childrens</a:t>
                      </a:r>
                      <a:r>
                        <a:rPr lang="en-US" sz="2000" dirty="0" smtClean="0">
                          <a:latin typeface="Times New Roman" pitchFamily="18" charset="0"/>
                          <a:cs typeface="Times New Roman" pitchFamily="18" charset="0"/>
                        </a:rPr>
                        <a:t> covered</a:t>
                      </a:r>
                    </a:p>
                    <a:p>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1601082</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Iron and Folic acid supplement</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1394448</a:t>
                      </a:r>
                      <a:endParaRPr lang="en-US" sz="2000" dirty="0">
                        <a:latin typeface="Times New Roman" pitchFamily="18" charset="0"/>
                        <a:cs typeface="Times New Roman" pitchFamily="18" charset="0"/>
                      </a:endParaRPr>
                    </a:p>
                  </a:txBody>
                  <a:tcPr/>
                </a:tc>
              </a:tr>
              <a:tr h="370840">
                <a:tc>
                  <a:txBody>
                    <a:bodyPr/>
                    <a:lstStyle/>
                    <a:p>
                      <a:r>
                        <a:rPr lang="en-US" sz="2000" dirty="0" err="1" smtClean="0">
                          <a:latin typeface="Times New Roman" pitchFamily="18" charset="0"/>
                          <a:cs typeface="Times New Roman" pitchFamily="18" charset="0"/>
                        </a:rPr>
                        <a:t>Deworming</a:t>
                      </a:r>
                      <a:r>
                        <a:rPr lang="en-US" sz="2000" dirty="0" smtClean="0">
                          <a:latin typeface="Times New Roman" pitchFamily="18" charset="0"/>
                          <a:cs typeface="Times New Roman" pitchFamily="18" charset="0"/>
                        </a:rPr>
                        <a:t> tablet</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2788896</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Distribution of spectacle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542</a:t>
                      </a:r>
                      <a:endParaRPr lang="en-US" sz="2000" dirty="0">
                        <a:latin typeface="Times New Roman" pitchFamily="18" charset="0"/>
                        <a:cs typeface="Times New Roman" pitchFamily="18" charset="0"/>
                      </a:endParaRPr>
                    </a:p>
                  </a:txBody>
                  <a:tcPr/>
                </a:tc>
              </a:tr>
            </a:tbl>
          </a:graphicData>
        </a:graphic>
      </p:graphicFrame>
      <p:sp>
        <p:nvSpPr>
          <p:cNvPr id="6" name="Title 1"/>
          <p:cNvSpPr txBox="1">
            <a:spLocks/>
          </p:cNvSpPr>
          <p:nvPr/>
        </p:nvSpPr>
        <p:spPr>
          <a:xfrm>
            <a:off x="323528" y="3789040"/>
            <a:ext cx="8568952" cy="1008112"/>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000" b="1"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In</a:t>
            </a:r>
            <a:r>
              <a:rPr kumimoji="0" lang="en-US" sz="2000" b="1"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addition to this during Mid Day Meal week health check up of children done with the help of NHM.</a:t>
            </a:r>
            <a:endParaRPr kumimoji="0" lang="en-US" sz="2000" b="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0981-5056-4AA8-B13A-2ED8841A4BB7}" type="slidenum">
              <a:rPr lang="en-US" smtClean="0"/>
              <a:pPr/>
              <a:t>25</a:t>
            </a:fld>
            <a:endParaRPr lang="en-US" dirty="0"/>
          </a:p>
        </p:txBody>
      </p:sp>
      <p:pic>
        <p:nvPicPr>
          <p:cNvPr id="4" name="Content Placeholder 3"/>
          <p:cNvPicPr>
            <a:picLocks noChangeAspect="1"/>
          </p:cNvPicPr>
          <p:nvPr/>
        </p:nvPicPr>
        <p:blipFill>
          <a:blip r:embed="rId3" cstate="print"/>
          <a:srcRect/>
          <a:stretch>
            <a:fillRect/>
          </a:stretch>
        </p:blipFill>
        <p:spPr bwMode="auto">
          <a:xfrm>
            <a:off x="285720" y="1052736"/>
            <a:ext cx="8429684" cy="4680520"/>
          </a:xfrm>
          <a:prstGeom prst="rect">
            <a:avLst/>
          </a:prstGeom>
          <a:noFill/>
          <a:ln w="9525">
            <a:noFill/>
            <a:miter lim="800000"/>
            <a:headEnd/>
            <a:tailEnd/>
          </a:ln>
        </p:spPr>
      </p:pic>
      <p:sp>
        <p:nvSpPr>
          <p:cNvPr id="5" name="Title 1"/>
          <p:cNvSpPr txBox="1">
            <a:spLocks/>
          </p:cNvSpPr>
          <p:nvPr/>
        </p:nvSpPr>
        <p:spPr>
          <a:xfrm>
            <a:off x="457200" y="188640"/>
            <a:ext cx="8153400"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Health Check-up of children.</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507288" cy="5237774"/>
          </a:xfrm>
        </p:spPr>
        <p:txBody>
          <a:bodyPr>
            <a:normAutofit/>
          </a:bodyPr>
          <a:lstStyle/>
          <a:p>
            <a:pPr>
              <a:buNone/>
            </a:pPr>
            <a:r>
              <a:rPr lang="en-US" sz="2000" b="1" i="1" u="sng" dirty="0" err="1" smtClean="0">
                <a:latin typeface="Times New Roman" pitchFamily="18" charset="0"/>
                <a:cs typeface="Times New Roman" pitchFamily="18" charset="0"/>
              </a:rPr>
              <a:t>Tithi</a:t>
            </a:r>
            <a:r>
              <a:rPr lang="en-US" sz="2000" b="1" i="1" u="sng" dirty="0" smtClean="0">
                <a:latin typeface="Times New Roman" pitchFamily="18" charset="0"/>
                <a:cs typeface="Times New Roman" pitchFamily="18" charset="0"/>
              </a:rPr>
              <a:t> </a:t>
            </a:r>
            <a:r>
              <a:rPr lang="en-US" sz="2000" b="1" i="1" u="sng" dirty="0" err="1" smtClean="0">
                <a:latin typeface="Times New Roman" pitchFamily="18" charset="0"/>
                <a:cs typeface="Times New Roman" pitchFamily="18" charset="0"/>
              </a:rPr>
              <a:t>Bhojan</a:t>
            </a:r>
            <a:r>
              <a:rPr lang="en-US" sz="2000" b="1" i="1" u="sng" dirty="0" smtClean="0">
                <a:latin typeface="Times New Roman" pitchFamily="18" charset="0"/>
                <a:cs typeface="Times New Roman" pitchFamily="18" charset="0"/>
              </a:rPr>
              <a:t>:-</a:t>
            </a:r>
          </a:p>
          <a:p>
            <a:pPr algn="just">
              <a:lnSpc>
                <a:spcPct val="150000"/>
              </a:lnSpc>
              <a:buFont typeface="Wingdings" pitchFamily="2" charset="2"/>
              <a:buChar char="q"/>
            </a:pPr>
            <a:r>
              <a:rPr lang="en-US" sz="1500" dirty="0" smtClean="0">
                <a:latin typeface="Times New Roman" pitchFamily="18" charset="0"/>
                <a:cs typeface="Times New Roman" pitchFamily="18" charset="0"/>
              </a:rPr>
              <a:t>Every 3rd Tuesday of the month is celebrated as girl student’s birthday jointly as “</a:t>
            </a:r>
            <a:r>
              <a:rPr lang="en-US" sz="1500" dirty="0" err="1" smtClean="0">
                <a:latin typeface="Times New Roman" pitchFamily="18" charset="0"/>
                <a:cs typeface="Times New Roman" pitchFamily="18" charset="0"/>
              </a:rPr>
              <a:t>Beti</a:t>
            </a:r>
            <a:r>
              <a:rPr lang="en-US" sz="1500" dirty="0" smtClean="0">
                <a:latin typeface="Times New Roman" pitchFamily="18" charset="0"/>
                <a:cs typeface="Times New Roman" pitchFamily="18" charset="0"/>
              </a:rPr>
              <a:t> ka </a:t>
            </a:r>
            <a:r>
              <a:rPr lang="en-US" sz="1500" dirty="0" err="1" smtClean="0">
                <a:latin typeface="Times New Roman" pitchFamily="18" charset="0"/>
                <a:cs typeface="Times New Roman" pitchFamily="18" charset="0"/>
              </a:rPr>
              <a:t>Janamdin</a:t>
            </a:r>
            <a:r>
              <a:rPr lang="en-US" sz="1500" dirty="0" smtClean="0">
                <a:latin typeface="Times New Roman" pitchFamily="18" charset="0"/>
                <a:cs typeface="Times New Roman" pitchFamily="18" charset="0"/>
              </a:rPr>
              <a:t>”- School Mai </a:t>
            </a:r>
            <a:r>
              <a:rPr lang="en-US" sz="1500" dirty="0" err="1" smtClean="0">
                <a:latin typeface="Times New Roman" pitchFamily="18" charset="0"/>
                <a:cs typeface="Times New Roman" pitchFamily="18" charset="0"/>
              </a:rPr>
              <a:t>Abhinandan</a:t>
            </a:r>
            <a:r>
              <a:rPr lang="en-US" sz="1500" dirty="0" smtClean="0">
                <a:latin typeface="Times New Roman" pitchFamily="18" charset="0"/>
                <a:cs typeface="Times New Roman" pitchFamily="18" charset="0"/>
              </a:rPr>
              <a:t> . All the girls whose birthdays fall in the given month are congratulated and given a special treatment. </a:t>
            </a:r>
          </a:p>
          <a:p>
            <a:pPr algn="just">
              <a:lnSpc>
                <a:spcPct val="150000"/>
              </a:lnSpc>
              <a:buFont typeface="Wingdings" pitchFamily="2" charset="2"/>
              <a:buChar char="q"/>
            </a:pPr>
            <a:r>
              <a:rPr lang="en-US" sz="1500" dirty="0" smtClean="0">
                <a:latin typeface="Times New Roman" pitchFamily="18" charset="0"/>
                <a:cs typeface="Times New Roman" pitchFamily="18" charset="0"/>
              </a:rPr>
              <a:t>It  also aimed that encouraging the community participation as parents are also invited to those celebrations and are given a window of free participation in Mid Day Meal and other activities of the schools.</a:t>
            </a:r>
          </a:p>
          <a:p>
            <a:pPr lvl="0"/>
            <a:r>
              <a:rPr lang="en-IN" sz="1500" dirty="0" smtClean="0">
                <a:latin typeface="Times New Roman" pitchFamily="18" charset="0"/>
                <a:cs typeface="Times New Roman" pitchFamily="18" charset="0"/>
              </a:rPr>
              <a:t>In Haryana State Honorarium to cooks is Rs. 2500/-per month in which Centre Share is Rs.600/- and State  Share is Rs.1900/- per month against the mandatory State share of Rs. 400/- per month from 1</a:t>
            </a:r>
            <a:r>
              <a:rPr lang="en-IN" sz="1500" baseline="30000" dirty="0" smtClean="0">
                <a:latin typeface="Times New Roman" pitchFamily="18" charset="0"/>
                <a:cs typeface="Times New Roman" pitchFamily="18" charset="0"/>
              </a:rPr>
              <a:t>st</a:t>
            </a:r>
            <a:r>
              <a:rPr lang="en-IN" sz="1500" dirty="0" smtClean="0">
                <a:latin typeface="Times New Roman" pitchFamily="18" charset="0"/>
                <a:cs typeface="Times New Roman" pitchFamily="18" charset="0"/>
              </a:rPr>
              <a:t> January 2014. </a:t>
            </a:r>
            <a:endParaRPr lang="en-US" sz="1500" dirty="0" smtClean="0">
              <a:latin typeface="Times New Roman" pitchFamily="18" charset="0"/>
              <a:cs typeface="Times New Roman" pitchFamily="18" charset="0"/>
            </a:endParaRPr>
          </a:p>
          <a:p>
            <a:pPr lvl="0"/>
            <a:r>
              <a:rPr lang="en-IN" sz="1500" dirty="0" smtClean="0">
                <a:latin typeface="Times New Roman" pitchFamily="18" charset="0"/>
                <a:cs typeface="Times New Roman" pitchFamily="18" charset="0"/>
              </a:rPr>
              <a:t>Medical examination of CCHs done twice a year.</a:t>
            </a:r>
          </a:p>
          <a:p>
            <a:pPr lvl="0"/>
            <a:r>
              <a:rPr lang="en-US" sz="1500" dirty="0" smtClean="0">
                <a:latin typeface="Times New Roman" pitchFamily="18" charset="0"/>
                <a:cs typeface="Times New Roman" pitchFamily="18" charset="0"/>
              </a:rPr>
              <a:t> Kitchen gardens are available in 10 schools of </a:t>
            </a:r>
            <a:r>
              <a:rPr lang="en-US" sz="1500" dirty="0" err="1" smtClean="0">
                <a:latin typeface="Times New Roman" pitchFamily="18" charset="0"/>
                <a:cs typeface="Times New Roman" pitchFamily="18" charset="0"/>
              </a:rPr>
              <a:t>Ambala</a:t>
            </a:r>
            <a:r>
              <a:rPr lang="en-US" sz="1500" dirty="0" smtClean="0">
                <a:latin typeface="Times New Roman" pitchFamily="18" charset="0"/>
                <a:cs typeface="Times New Roman" pitchFamily="18" charset="0"/>
              </a:rPr>
              <a:t> District .</a:t>
            </a:r>
          </a:p>
          <a:p>
            <a:pPr lvl="0"/>
            <a:r>
              <a:rPr lang="en-US" sz="1500" dirty="0" smtClean="0">
                <a:latin typeface="Times New Roman" pitchFamily="18" charset="0"/>
                <a:cs typeface="Times New Roman" pitchFamily="18" charset="0"/>
              </a:rPr>
              <a:t>Provision of steel </a:t>
            </a:r>
            <a:r>
              <a:rPr lang="en-US" sz="1500" dirty="0" err="1" smtClean="0">
                <a:latin typeface="Times New Roman" pitchFamily="18" charset="0"/>
                <a:cs typeface="Times New Roman" pitchFamily="18" charset="0"/>
              </a:rPr>
              <a:t>thalis</a:t>
            </a:r>
            <a:r>
              <a:rPr lang="en-US" sz="1500" dirty="0" smtClean="0">
                <a:latin typeface="Times New Roman" pitchFamily="18" charset="0"/>
                <a:cs typeface="Times New Roman" pitchFamily="18" charset="0"/>
              </a:rPr>
              <a:t> and spoons for children for eating MDM.</a:t>
            </a:r>
          </a:p>
          <a:p>
            <a:r>
              <a:rPr lang="en-IN" sz="1500" dirty="0" smtClean="0">
                <a:latin typeface="Times New Roman" pitchFamily="18" charset="0"/>
                <a:cs typeface="Times New Roman" pitchFamily="18" charset="0"/>
              </a:rPr>
              <a:t>Construction of toilets for physically challenged children in </a:t>
            </a:r>
            <a:r>
              <a:rPr lang="en-IN" sz="1500" dirty="0" err="1" smtClean="0">
                <a:latin typeface="Times New Roman" pitchFamily="18" charset="0"/>
                <a:cs typeface="Times New Roman" pitchFamily="18" charset="0"/>
              </a:rPr>
              <a:t>Mewat</a:t>
            </a:r>
            <a:r>
              <a:rPr lang="en-IN" sz="1500" dirty="0" smtClean="0">
                <a:latin typeface="Times New Roman" pitchFamily="18" charset="0"/>
                <a:cs typeface="Times New Roman" pitchFamily="18" charset="0"/>
              </a:rPr>
              <a:t> district.</a:t>
            </a:r>
            <a:endParaRPr lang="en-US"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Availability of good quality </a:t>
            </a:r>
            <a:r>
              <a:rPr lang="en-US" sz="1500" dirty="0" err="1" smtClean="0">
                <a:latin typeface="Times New Roman" pitchFamily="18" charset="0"/>
                <a:cs typeface="Times New Roman" pitchFamily="18" charset="0"/>
              </a:rPr>
              <a:t>aluminium</a:t>
            </a:r>
            <a:r>
              <a:rPr lang="en-US" sz="1500" dirty="0" smtClean="0">
                <a:latin typeface="Times New Roman" pitchFamily="18" charset="0"/>
                <a:cs typeface="Times New Roman" pitchFamily="18" charset="0"/>
              </a:rPr>
              <a:t> storage bins for storing food grains</a:t>
            </a:r>
          </a:p>
          <a:p>
            <a:pPr lvl="0"/>
            <a:endParaRPr lang="en-US" sz="1400" dirty="0" smtClean="0">
              <a:latin typeface="Times New Roman" pitchFamily="18" charset="0"/>
              <a:cs typeface="Times New Roman" pitchFamily="18" charset="0"/>
            </a:endParaRPr>
          </a:p>
          <a:p>
            <a:pPr algn="just">
              <a:lnSpc>
                <a:spcPct val="150000"/>
              </a:lnSpc>
              <a:buFont typeface="Wingdings" pitchFamily="2" charset="2"/>
              <a:buChar char="q"/>
            </a:pPr>
            <a:endParaRPr lang="en-US" sz="1500" dirty="0" smtClean="0">
              <a:latin typeface="Times New Roman" pitchFamily="18" charset="0"/>
              <a:cs typeface="Times New Roman" pitchFamily="18" charset="0"/>
            </a:endParaRPr>
          </a:p>
          <a:p>
            <a:pPr algn="just">
              <a:lnSpc>
                <a:spcPct val="150000"/>
              </a:lnSpc>
              <a:buFont typeface="Wingdings" pitchFamily="2" charset="2"/>
              <a:buChar char="q"/>
            </a:pPr>
            <a:endParaRPr lang="en-IN" sz="2100" dirty="0" smtClean="0">
              <a:latin typeface="Times New Roman" pitchFamily="18" charset="0"/>
              <a:cs typeface="Times New Roman" pitchFamily="18" charset="0"/>
            </a:endParaRPr>
          </a:p>
          <a:p>
            <a:pPr>
              <a:buNone/>
            </a:pPr>
            <a:endParaRPr lang="en-US" sz="21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8F70981-5056-4AA8-B13A-2ED8841A4BB7}" type="slidenum">
              <a:rPr lang="en-US" smtClean="0"/>
              <a:pPr/>
              <a:t>26</a:t>
            </a:fld>
            <a:endParaRPr lang="en-US" dirty="0"/>
          </a:p>
        </p:txBody>
      </p:sp>
      <p:sp>
        <p:nvSpPr>
          <p:cNvPr id="2" name="Title 1"/>
          <p:cNvSpPr>
            <a:spLocks noGrp="1"/>
          </p:cNvSpPr>
          <p:nvPr>
            <p:ph type="title"/>
          </p:nvPr>
        </p:nvSpPr>
        <p:spPr>
          <a:xfrm>
            <a:off x="457200" y="285728"/>
            <a:ext cx="8229600" cy="571504"/>
          </a:xfrm>
        </p:spPr>
        <p:txBody>
          <a:bodyPr>
            <a:noAutofit/>
          </a:bodyPr>
          <a:lstStyle/>
          <a:p>
            <a:pPr algn="ctr"/>
            <a:r>
              <a:rPr lang="en-US" sz="2400" i="1" dirty="0" smtClean="0">
                <a:latin typeface="Bookman Old Style" pitchFamily="18" charset="0"/>
                <a:cs typeface="Times New Roman" pitchFamily="18" charset="0"/>
              </a:rPr>
              <a:t>Best Practices</a:t>
            </a:r>
            <a:endParaRPr lang="en-US" sz="2400" i="1" dirty="0">
              <a:latin typeface="Bookman Old Style"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F70981-5056-4AA8-B13A-2ED8841A4BB7}" type="slidenum">
              <a:rPr lang="en-US" smtClean="0"/>
              <a:pPr/>
              <a:t>27</a:t>
            </a:fld>
            <a:endParaRPr lang="en-US" dirty="0"/>
          </a:p>
        </p:txBody>
      </p:sp>
      <p:pic>
        <p:nvPicPr>
          <p:cNvPr id="1026" name="Picture 2" descr="C:\Users\HCL\Downloads\IMG-20160926-WA0005.jpg"/>
          <p:cNvPicPr>
            <a:picLocks noChangeAspect="1" noChangeArrowheads="1"/>
          </p:cNvPicPr>
          <p:nvPr/>
        </p:nvPicPr>
        <p:blipFill>
          <a:blip r:embed="rId3" cstate="print"/>
          <a:srcRect/>
          <a:stretch>
            <a:fillRect/>
          </a:stretch>
        </p:blipFill>
        <p:spPr bwMode="auto">
          <a:xfrm>
            <a:off x="395536" y="1052736"/>
            <a:ext cx="8424936" cy="4752528"/>
          </a:xfrm>
          <a:prstGeom prst="rect">
            <a:avLst/>
          </a:prstGeom>
          <a:noFill/>
        </p:spPr>
      </p:pic>
      <p:sp>
        <p:nvSpPr>
          <p:cNvPr id="4" name="Title 1"/>
          <p:cNvSpPr txBox="1">
            <a:spLocks/>
          </p:cNvSpPr>
          <p:nvPr/>
        </p:nvSpPr>
        <p:spPr>
          <a:xfrm>
            <a:off x="457200" y="188640"/>
            <a:ext cx="8153400"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Celebration of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Beti</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ka </a:t>
            </a:r>
            <a:r>
              <a:rPr kumimoji="0" lang="en-US" sz="2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Janamdin</a:t>
            </a:r>
            <a:r>
              <a:rPr lang="en-US" sz="2000" b="1" dirty="0" smtClean="0">
                <a:solidFill>
                  <a:schemeClr val="tx2"/>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School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mai</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Abhinanadan</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0981-5056-4AA8-B13A-2ED8841A4BB7}" type="slidenum">
              <a:rPr lang="en-US" smtClean="0"/>
              <a:pPr/>
              <a:t>28</a:t>
            </a:fld>
            <a:endParaRPr lang="en-US" dirty="0"/>
          </a:p>
        </p:txBody>
      </p:sp>
      <p:pic>
        <p:nvPicPr>
          <p:cNvPr id="6146" name="Picture 2" descr="C:\Users\DELL\Desktop\HAMARI PANCHAYAT\BEO Gohana\GGSSS GOHANA1.JPG"/>
          <p:cNvPicPr>
            <a:picLocks noChangeAspect="1" noChangeArrowheads="1"/>
          </p:cNvPicPr>
          <p:nvPr/>
        </p:nvPicPr>
        <p:blipFill>
          <a:blip r:embed="rId3" cstate="print"/>
          <a:srcRect/>
          <a:stretch>
            <a:fillRect/>
          </a:stretch>
        </p:blipFill>
        <p:spPr bwMode="auto">
          <a:xfrm>
            <a:off x="642910" y="836712"/>
            <a:ext cx="7858180" cy="4968552"/>
          </a:xfrm>
          <a:prstGeom prst="rect">
            <a:avLst/>
          </a:prstGeom>
          <a:noFill/>
        </p:spPr>
      </p:pic>
      <p:sp>
        <p:nvSpPr>
          <p:cNvPr id="4" name="Title 1"/>
          <p:cNvSpPr txBox="1">
            <a:spLocks/>
          </p:cNvSpPr>
          <p:nvPr/>
        </p:nvSpPr>
        <p:spPr>
          <a:xfrm>
            <a:off x="457200" y="188640"/>
            <a:ext cx="8153400"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Celebration of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Beti</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ka </a:t>
            </a:r>
            <a:r>
              <a:rPr kumimoji="0" lang="en-US" sz="2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Janamdin</a:t>
            </a:r>
            <a:r>
              <a:rPr lang="en-US" sz="2000" b="1" dirty="0" smtClean="0">
                <a:solidFill>
                  <a:schemeClr val="tx2"/>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School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mai</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t>
            </a:r>
            <a:r>
              <a:rPr kumimoji="0" lang="en-US" sz="2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Abhinanadan</a:t>
            </a:r>
            <a:r>
              <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850" cy="1828800"/>
          </a:xfrm>
        </p:spPr>
        <p:txBody>
          <a:bodyPr>
            <a:normAutofit/>
          </a:bodyPr>
          <a:lstStyle/>
          <a:p>
            <a:pPr algn="ctr">
              <a:defRPr/>
            </a:pPr>
            <a:r>
              <a:rPr lang="en-US" sz="2000" dirty="0" smtClean="0">
                <a:latin typeface="Bookman Old Style" pitchFamily="18" charset="0"/>
              </a:rPr>
              <a:t>SECTION – V</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
        <p:nvSpPr>
          <p:cNvPr id="3" name="Content Placeholder 2"/>
          <p:cNvSpPr>
            <a:spLocks noGrp="1"/>
          </p:cNvSpPr>
          <p:nvPr>
            <p:ph idx="1"/>
          </p:nvPr>
        </p:nvSpPr>
        <p:spPr>
          <a:xfrm>
            <a:off x="0" y="1447800"/>
            <a:ext cx="8934450" cy="2269232"/>
          </a:xfrm>
        </p:spPr>
        <p:txBody>
          <a:bodyPr>
            <a:noAutofit/>
          </a:bodyPr>
          <a:lstStyle/>
          <a:p>
            <a:pPr algn="ctr">
              <a:buFont typeface="Wingdings" pitchFamily="2" charset="2"/>
              <a:buNone/>
              <a:defRPr/>
            </a:pPr>
            <a:endParaRPr lang="en-US" sz="6000" dirty="0" smtClean="0">
              <a:solidFill>
                <a:schemeClr val="accent3">
                  <a:lumMod val="60000"/>
                  <a:lumOff val="40000"/>
                </a:schemeClr>
              </a:solidFill>
            </a:endParaRPr>
          </a:p>
          <a:p>
            <a:pPr algn="ctr">
              <a:buFont typeface="Wingdings" pitchFamily="2" charset="2"/>
              <a:buNone/>
              <a:defRPr/>
            </a:pPr>
            <a:r>
              <a:rPr lang="en-US" sz="2400" b="1" dirty="0" smtClean="0">
                <a:solidFill>
                  <a:schemeClr val="accent3">
                    <a:lumMod val="60000"/>
                    <a:lumOff val="40000"/>
                  </a:schemeClr>
                </a:solidFill>
                <a:latin typeface="Bookman Old Style" pitchFamily="18" charset="0"/>
              </a:rPr>
              <a:t>REVIEW OF ASSURANCE GIVEN IN PAB 2017-18</a:t>
            </a:r>
          </a:p>
          <a:p>
            <a:pPr algn="ctr">
              <a:buFont typeface="Wingdings" pitchFamily="2" charset="2"/>
              <a:buNone/>
              <a:defRPr/>
            </a:pPr>
            <a:endParaRPr lang="en-US" sz="6000" dirty="0" smtClean="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836712"/>
            <a:ext cx="8678198" cy="5112568"/>
          </a:xfrm>
        </p:spPr>
        <p:txBody>
          <a:bodyPr>
            <a:noAutofit/>
          </a:bodyPr>
          <a:lstStyle/>
          <a:p>
            <a:pPr algn="just"/>
            <a:r>
              <a:rPr lang="en-US" sz="1500" dirty="0" smtClean="0">
                <a:latin typeface="Bookman Old Style" pitchFamily="18" charset="0"/>
              </a:rPr>
              <a:t>Dry ration was distributed to the children before</a:t>
            </a:r>
            <a:r>
              <a:rPr lang="en-US" sz="1500" b="1" dirty="0" smtClean="0">
                <a:latin typeface="Bookman Old Style" pitchFamily="18" charset="0"/>
              </a:rPr>
              <a:t> 2004</a:t>
            </a:r>
            <a:r>
              <a:rPr lang="en-US" sz="1500" dirty="0" smtClean="0">
                <a:latin typeface="Bookman Old Style" pitchFamily="18" charset="0"/>
              </a:rPr>
              <a:t>.</a:t>
            </a:r>
          </a:p>
          <a:p>
            <a:pPr algn="just"/>
            <a:r>
              <a:rPr lang="en-US" sz="1500" dirty="0" smtClean="0">
                <a:latin typeface="Bookman Old Style" pitchFamily="18" charset="0"/>
              </a:rPr>
              <a:t>Serving of cooked food was started in all Government schools, Local bodies, Government aided primary schools from </a:t>
            </a:r>
            <a:r>
              <a:rPr lang="en-US" sz="1500" b="1" dirty="0" smtClean="0">
                <a:latin typeface="Bookman Old Style" pitchFamily="18" charset="0"/>
              </a:rPr>
              <a:t>15.08.2004</a:t>
            </a:r>
            <a:r>
              <a:rPr lang="en-US" sz="1500" dirty="0" smtClean="0">
                <a:latin typeface="Bookman Old Style" pitchFamily="18" charset="0"/>
              </a:rPr>
              <a:t> onwards.</a:t>
            </a:r>
          </a:p>
          <a:p>
            <a:pPr algn="just"/>
            <a:r>
              <a:rPr lang="en-US" sz="1500" dirty="0" smtClean="0">
                <a:latin typeface="Bookman Old Style" pitchFamily="18" charset="0"/>
              </a:rPr>
              <a:t>The scheme was further extended to all middle schools during the academic year </a:t>
            </a:r>
            <a:r>
              <a:rPr lang="en-US" sz="1500" b="1" dirty="0" smtClean="0">
                <a:latin typeface="Bookman Old Style" pitchFamily="18" charset="0"/>
              </a:rPr>
              <a:t>2008-09</a:t>
            </a:r>
            <a:r>
              <a:rPr lang="en-US" sz="1500" dirty="0" smtClean="0">
                <a:latin typeface="Bookman Old Style" pitchFamily="18" charset="0"/>
              </a:rPr>
              <a:t>. </a:t>
            </a:r>
            <a:endParaRPr lang="en-IN" sz="1500" dirty="0" smtClean="0">
              <a:latin typeface="Bookman Old Style" pitchFamily="18" charset="0"/>
            </a:endParaRPr>
          </a:p>
          <a:p>
            <a:pPr algn="just">
              <a:buNone/>
            </a:pPr>
            <a:r>
              <a:rPr lang="en-US" sz="1500" b="1" u="sng" dirty="0" smtClean="0">
                <a:latin typeface="Bookman Old Style" pitchFamily="18" charset="0"/>
              </a:rPr>
              <a:t>Objectives:</a:t>
            </a:r>
          </a:p>
          <a:p>
            <a:pPr algn="just">
              <a:buFont typeface="Wingdings" pitchFamily="2" charset="2"/>
              <a:buChar char="Ø"/>
            </a:pPr>
            <a:r>
              <a:rPr lang="en-US" sz="1500" b="1" dirty="0" smtClean="0">
                <a:latin typeface="Bookman Old Style" pitchFamily="18" charset="0"/>
              </a:rPr>
              <a:t> </a:t>
            </a:r>
            <a:r>
              <a:rPr lang="en-US" sz="1500" dirty="0" smtClean="0">
                <a:latin typeface="Bookman Old Style" pitchFamily="18" charset="0"/>
              </a:rPr>
              <a:t>To attract Out-of-School Children (</a:t>
            </a:r>
            <a:r>
              <a:rPr lang="en-US" sz="1500" dirty="0" err="1" smtClean="0">
                <a:latin typeface="Bookman Old Style" pitchFamily="18" charset="0"/>
              </a:rPr>
              <a:t>OoSC</a:t>
            </a:r>
            <a:r>
              <a:rPr lang="en-US" sz="1500" dirty="0" smtClean="0">
                <a:latin typeface="Bookman Old Style" pitchFamily="18" charset="0"/>
              </a:rPr>
              <a:t>).</a:t>
            </a:r>
          </a:p>
          <a:p>
            <a:pPr algn="just">
              <a:buFont typeface="Wingdings" pitchFamily="2" charset="2"/>
              <a:buChar char="Ø"/>
            </a:pPr>
            <a:r>
              <a:rPr lang="en-US" sz="1500" dirty="0" smtClean="0">
                <a:latin typeface="Bookman Old Style" pitchFamily="18" charset="0"/>
              </a:rPr>
              <a:t> To retain the in-school children. </a:t>
            </a:r>
          </a:p>
          <a:p>
            <a:pPr algn="just">
              <a:buFont typeface="Wingdings" pitchFamily="2" charset="2"/>
              <a:buChar char="Ø"/>
            </a:pPr>
            <a:r>
              <a:rPr lang="en-US" sz="1500" dirty="0" smtClean="0">
                <a:latin typeface="Bookman Old Style" pitchFamily="18" charset="0"/>
              </a:rPr>
              <a:t>To improve the health of students.</a:t>
            </a:r>
            <a:endParaRPr lang="en-US" sz="1500" b="1" u="sng" dirty="0" smtClean="0">
              <a:latin typeface="Bookman Old Style" pitchFamily="18" charset="0"/>
            </a:endParaRPr>
          </a:p>
          <a:p>
            <a:pPr algn="just">
              <a:buNone/>
            </a:pPr>
            <a:r>
              <a:rPr lang="en-US" sz="1500" b="1" u="sng" dirty="0" smtClean="0">
                <a:latin typeface="Bookman Old Style" pitchFamily="18" charset="0"/>
              </a:rPr>
              <a:t>Norms</a:t>
            </a:r>
            <a:r>
              <a:rPr lang="en-US" sz="1500" dirty="0" smtClean="0">
                <a:latin typeface="Bookman Old Style" pitchFamily="18" charset="0"/>
              </a:rPr>
              <a:t>:</a:t>
            </a:r>
          </a:p>
          <a:p>
            <a:pPr algn="just">
              <a:buFont typeface="Wingdings" pitchFamily="2" charset="2"/>
              <a:buChar char="Ø"/>
            </a:pPr>
            <a:r>
              <a:rPr lang="en-US" sz="1500" dirty="0" smtClean="0">
                <a:latin typeface="Bookman Old Style" pitchFamily="18" charset="0"/>
              </a:rPr>
              <a:t>To provide </a:t>
            </a:r>
            <a:r>
              <a:rPr lang="en-US" sz="1500" b="1" dirty="0" smtClean="0">
                <a:latin typeface="Bookman Old Style" pitchFamily="18" charset="0"/>
              </a:rPr>
              <a:t>450</a:t>
            </a:r>
            <a:r>
              <a:rPr lang="en-US" sz="1500" dirty="0" smtClean="0">
                <a:latin typeface="Bookman Old Style" pitchFamily="18" charset="0"/>
              </a:rPr>
              <a:t> calories of energy/</a:t>
            </a:r>
            <a:r>
              <a:rPr lang="en-US" sz="1500" b="1" dirty="0" smtClean="0">
                <a:latin typeface="Bookman Old Style" pitchFamily="18" charset="0"/>
              </a:rPr>
              <a:t>100</a:t>
            </a:r>
            <a:r>
              <a:rPr lang="en-US" sz="1500" dirty="0" smtClean="0">
                <a:latin typeface="Bookman Old Style" pitchFamily="18" charset="0"/>
              </a:rPr>
              <a:t> </a:t>
            </a:r>
            <a:r>
              <a:rPr lang="en-US" sz="1500" dirty="0" err="1" smtClean="0">
                <a:latin typeface="Bookman Old Style" pitchFamily="18" charset="0"/>
              </a:rPr>
              <a:t>gms</a:t>
            </a:r>
            <a:r>
              <a:rPr lang="en-US" sz="1500" dirty="0" smtClean="0">
                <a:latin typeface="Bookman Old Style" pitchFamily="18" charset="0"/>
              </a:rPr>
              <a:t>. of food grains to primary students.  </a:t>
            </a:r>
          </a:p>
          <a:p>
            <a:pPr algn="just">
              <a:buFont typeface="Wingdings" pitchFamily="2" charset="2"/>
              <a:buChar char="Ø"/>
            </a:pPr>
            <a:r>
              <a:rPr lang="en-US" sz="1500" dirty="0" smtClean="0">
                <a:latin typeface="Bookman Old Style" pitchFamily="18" charset="0"/>
              </a:rPr>
              <a:t>To provide </a:t>
            </a:r>
            <a:r>
              <a:rPr lang="en-US" sz="1500" b="1" dirty="0" smtClean="0">
                <a:latin typeface="Bookman Old Style" pitchFamily="18" charset="0"/>
              </a:rPr>
              <a:t>700</a:t>
            </a:r>
            <a:r>
              <a:rPr lang="en-US" sz="1500" dirty="0" smtClean="0">
                <a:latin typeface="Bookman Old Style" pitchFamily="18" charset="0"/>
              </a:rPr>
              <a:t> calories of energy/</a:t>
            </a:r>
            <a:r>
              <a:rPr lang="en-US" sz="1500" b="1" dirty="0" smtClean="0">
                <a:latin typeface="Bookman Old Style" pitchFamily="18" charset="0"/>
              </a:rPr>
              <a:t>150</a:t>
            </a:r>
            <a:r>
              <a:rPr lang="en-US" sz="1500" dirty="0" smtClean="0">
                <a:latin typeface="Bookman Old Style" pitchFamily="18" charset="0"/>
              </a:rPr>
              <a:t> </a:t>
            </a:r>
            <a:r>
              <a:rPr lang="en-US" sz="1500" dirty="0" err="1" smtClean="0">
                <a:latin typeface="Bookman Old Style" pitchFamily="18" charset="0"/>
              </a:rPr>
              <a:t>gms</a:t>
            </a:r>
            <a:r>
              <a:rPr lang="en-US" sz="1500" dirty="0" smtClean="0">
                <a:latin typeface="Bookman Old Style" pitchFamily="18" charset="0"/>
              </a:rPr>
              <a:t>. of food grains to upper primary students. </a:t>
            </a:r>
          </a:p>
          <a:p>
            <a:pPr algn="just">
              <a:buFont typeface="Wingdings" pitchFamily="2" charset="2"/>
              <a:buChar char="Ø"/>
            </a:pPr>
            <a:r>
              <a:rPr lang="en-US" sz="1500" dirty="0" smtClean="0">
                <a:latin typeface="Bookman Old Style" pitchFamily="18" charset="0"/>
              </a:rPr>
              <a:t>To provide </a:t>
            </a:r>
            <a:r>
              <a:rPr lang="en-US" sz="1500" b="1" dirty="0" smtClean="0">
                <a:latin typeface="Bookman Old Style" pitchFamily="18" charset="0"/>
              </a:rPr>
              <a:t>20 </a:t>
            </a:r>
            <a:r>
              <a:rPr lang="en-US" sz="1500" dirty="0" err="1" smtClean="0">
                <a:latin typeface="Bookman Old Style" pitchFamily="18" charset="0"/>
              </a:rPr>
              <a:t>gms</a:t>
            </a:r>
            <a:r>
              <a:rPr lang="en-US" sz="1500" dirty="0" smtClean="0">
                <a:latin typeface="Bookman Old Style" pitchFamily="18" charset="0"/>
              </a:rPr>
              <a:t>/ </a:t>
            </a:r>
            <a:r>
              <a:rPr lang="en-US" sz="1500" b="1" dirty="0" smtClean="0">
                <a:latin typeface="Bookman Old Style" pitchFamily="18" charset="0"/>
              </a:rPr>
              <a:t>30</a:t>
            </a:r>
            <a:r>
              <a:rPr lang="en-US" sz="1500" dirty="0" smtClean="0">
                <a:latin typeface="Bookman Old Style" pitchFamily="18" charset="0"/>
              </a:rPr>
              <a:t> </a:t>
            </a:r>
            <a:r>
              <a:rPr lang="en-US" sz="1500" dirty="0" err="1" smtClean="0">
                <a:latin typeface="Bookman Old Style" pitchFamily="18" charset="0"/>
              </a:rPr>
              <a:t>gms</a:t>
            </a:r>
            <a:r>
              <a:rPr lang="en-US" sz="1500" dirty="0" smtClean="0">
                <a:latin typeface="Bookman Old Style" pitchFamily="18" charset="0"/>
              </a:rPr>
              <a:t> proteins  respectively to primary and upper primary students. </a:t>
            </a:r>
          </a:p>
          <a:p>
            <a:pPr algn="just">
              <a:buNone/>
            </a:pPr>
            <a:r>
              <a:rPr lang="en-US" sz="1500" b="1" u="sng" dirty="0" smtClean="0">
                <a:latin typeface="Bookman Old Style" pitchFamily="18" charset="0"/>
              </a:rPr>
              <a:t>Cooking Cost</a:t>
            </a:r>
            <a:r>
              <a:rPr lang="en-US" sz="1500" dirty="0" smtClean="0">
                <a:latin typeface="Bookman Old Style" pitchFamily="18" charset="0"/>
              </a:rPr>
              <a:t> :</a:t>
            </a:r>
          </a:p>
          <a:p>
            <a:pPr algn="just">
              <a:buFont typeface="Wingdings" pitchFamily="2" charset="2"/>
              <a:buChar char="Ø"/>
            </a:pPr>
            <a:r>
              <a:rPr lang="en-US" sz="1500" dirty="0" smtClean="0">
                <a:latin typeface="Bookman Old Style" pitchFamily="18" charset="0"/>
              </a:rPr>
              <a:t>Components of cooking cost include pulses, vegetables, cooking oil and fuel.</a:t>
            </a:r>
          </a:p>
          <a:p>
            <a:pPr algn="just">
              <a:buFont typeface="Wingdings" pitchFamily="2" charset="2"/>
              <a:buChar char="Ø"/>
            </a:pPr>
            <a:r>
              <a:rPr lang="en-US" sz="1500" b="1" dirty="0" smtClean="0">
                <a:latin typeface="Bookman Old Style" pitchFamily="18" charset="0"/>
              </a:rPr>
              <a:t>Rs. 4.13 </a:t>
            </a:r>
            <a:r>
              <a:rPr lang="en-US" sz="1500" dirty="0" smtClean="0">
                <a:latin typeface="Bookman Old Style" pitchFamily="18" charset="0"/>
              </a:rPr>
              <a:t>for every primary student and </a:t>
            </a:r>
            <a:r>
              <a:rPr lang="en-US" sz="1500" b="1" dirty="0" smtClean="0">
                <a:latin typeface="Bookman Old Style" pitchFamily="18" charset="0"/>
              </a:rPr>
              <a:t>Rs. 6.18 </a:t>
            </a:r>
            <a:r>
              <a:rPr lang="en-US" sz="1500" dirty="0" smtClean="0">
                <a:latin typeface="Bookman Old Style" pitchFamily="18" charset="0"/>
              </a:rPr>
              <a:t>for every upper primary student has been provisioned toward cooking cost. </a:t>
            </a:r>
            <a:endParaRPr lang="en-IN" sz="1500" dirty="0">
              <a:latin typeface="Bookman Old Style" pitchFamily="18" charset="0"/>
            </a:endParaRPr>
          </a:p>
        </p:txBody>
      </p:sp>
      <p:sp>
        <p:nvSpPr>
          <p:cNvPr id="5" name="Slide Number Placeholder 4"/>
          <p:cNvSpPr>
            <a:spLocks noGrp="1"/>
          </p:cNvSpPr>
          <p:nvPr>
            <p:ph type="sldNum" sz="quarter" idx="12"/>
          </p:nvPr>
        </p:nvSpPr>
        <p:spPr/>
        <p:txBody>
          <a:bodyPr/>
          <a:lstStyle/>
          <a:p>
            <a:fld id="{C8F70981-5056-4AA8-B13A-2ED8841A4BB7}" type="slidenum">
              <a:rPr lang="en-US" smtClean="0"/>
              <a:pPr/>
              <a:t>3</a:t>
            </a:fld>
            <a:endParaRPr lang="en-US" dirty="0"/>
          </a:p>
        </p:txBody>
      </p:sp>
      <p:sp>
        <p:nvSpPr>
          <p:cNvPr id="2" name="Title 1"/>
          <p:cNvSpPr>
            <a:spLocks noGrp="1"/>
          </p:cNvSpPr>
          <p:nvPr>
            <p:ph type="title"/>
          </p:nvPr>
        </p:nvSpPr>
        <p:spPr>
          <a:xfrm>
            <a:off x="467544" y="260648"/>
            <a:ext cx="8229600" cy="620688"/>
          </a:xfrm>
        </p:spPr>
        <p:txBody>
          <a:bodyPr>
            <a:normAutofit fontScale="90000"/>
          </a:bodyPr>
          <a:lstStyle/>
          <a:p>
            <a:pPr algn="ctr"/>
            <a:r>
              <a:rPr lang="en-US" sz="2000" b="1" u="sng" dirty="0" smtClean="0">
                <a:solidFill>
                  <a:srgbClr val="7030A0"/>
                </a:solidFill>
                <a:latin typeface="Bookman Old Style" pitchFamily="18" charset="0"/>
              </a:rPr>
              <a:t>BRIEF NOTE - MID DAY MEAL SCHEME</a:t>
            </a:r>
            <a:r>
              <a:rPr lang="en-IN" sz="2000" dirty="0" smtClean="0">
                <a:latin typeface="Bookman Old Style" pitchFamily="18" charset="0"/>
              </a:rPr>
              <a:t/>
            </a:r>
            <a:br>
              <a:rPr lang="en-IN" sz="2000" dirty="0" smtClean="0">
                <a:latin typeface="Bookman Old Style" pitchFamily="18" charset="0"/>
              </a:rPr>
            </a:br>
            <a:endParaRPr lang="en-IN" sz="2000" dirty="0">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962994699"/>
              </p:ext>
            </p:extLst>
          </p:nvPr>
        </p:nvGraphicFramePr>
        <p:xfrm>
          <a:off x="250825" y="692151"/>
          <a:ext cx="8642349" cy="4753074"/>
        </p:xfrm>
        <a:graphic>
          <a:graphicData uri="http://schemas.openxmlformats.org/drawingml/2006/table">
            <a:tbl>
              <a:tblPr firstRow="1" bandRow="1">
                <a:tableStyleId>{5C22544A-7EE6-4342-B048-85BDC9FD1C3A}</a:tableStyleId>
              </a:tblPr>
              <a:tblGrid>
                <a:gridCol w="648767"/>
                <a:gridCol w="3600400"/>
                <a:gridCol w="4393182"/>
              </a:tblGrid>
              <a:tr h="608086">
                <a:tc>
                  <a:txBody>
                    <a:bodyPr/>
                    <a:lstStyle/>
                    <a:p>
                      <a:r>
                        <a:rPr kumimoji="0" lang="en-US" sz="1500" b="1" kern="1200" dirty="0" err="1" smtClean="0">
                          <a:solidFill>
                            <a:schemeClr val="lt1"/>
                          </a:solidFill>
                          <a:latin typeface="Times New Roman" pitchFamily="18" charset="0"/>
                          <a:ea typeface="+mn-ea"/>
                          <a:cs typeface="Times New Roman" pitchFamily="18" charset="0"/>
                        </a:rPr>
                        <a:t>Sr.No</a:t>
                      </a:r>
                      <a:r>
                        <a:rPr kumimoji="0" lang="en-US" sz="1500" b="1" kern="1200" dirty="0" smtClean="0">
                          <a:solidFill>
                            <a:schemeClr val="lt1"/>
                          </a:solidFill>
                          <a:latin typeface="Times New Roman" pitchFamily="18" charset="0"/>
                          <a:ea typeface="+mn-ea"/>
                          <a:cs typeface="Times New Roman" pitchFamily="18" charset="0"/>
                        </a:rPr>
                        <a:t>.</a:t>
                      </a:r>
                      <a:endParaRPr lang="en-US" sz="1500" dirty="0">
                        <a:latin typeface="Times New Roman" pitchFamily="18" charset="0"/>
                        <a:cs typeface="Times New Roman" pitchFamily="18" charset="0"/>
                      </a:endParaRPr>
                    </a:p>
                  </a:txBody>
                  <a:tcPr/>
                </a:tc>
                <a:tc>
                  <a:txBody>
                    <a:bodyPr/>
                    <a:lstStyle/>
                    <a:p>
                      <a:pPr marL="0" marR="0" algn="ctr">
                        <a:spcBef>
                          <a:spcPts val="0"/>
                        </a:spcBef>
                        <a:spcAft>
                          <a:spcPts val="0"/>
                        </a:spcAft>
                      </a:pPr>
                      <a:r>
                        <a:rPr lang="en-US" sz="1500" b="1" dirty="0">
                          <a:latin typeface="Times New Roman" pitchFamily="18" charset="0"/>
                          <a:ea typeface="Times New Roman"/>
                          <a:cs typeface="Times New Roman" pitchFamily="18" charset="0"/>
                        </a:rPr>
                        <a:t>PAB Advice</a:t>
                      </a:r>
                      <a:endParaRPr lang="en-US" sz="1500"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500" b="1" dirty="0">
                          <a:latin typeface="Times New Roman" pitchFamily="18" charset="0"/>
                          <a:ea typeface="Times New Roman"/>
                          <a:cs typeface="Times New Roman" pitchFamily="18" charset="0"/>
                        </a:rPr>
                        <a:t>Office Remarks</a:t>
                      </a:r>
                      <a:endParaRPr lang="en-US" sz="1500" dirty="0">
                        <a:latin typeface="Times New Roman" pitchFamily="18" charset="0"/>
                        <a:ea typeface="Times New Roman"/>
                        <a:cs typeface="Times New Roman" pitchFamily="18" charset="0"/>
                      </a:endParaRPr>
                    </a:p>
                  </a:txBody>
                  <a:tcPr marL="68580" marR="68580" marT="0" marB="0"/>
                </a:tc>
              </a:tr>
              <a:tr h="1064149">
                <a:tc>
                  <a:txBody>
                    <a:bodyPr/>
                    <a:lstStyle/>
                    <a:p>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To enhance the coverage of enrolled Children</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All the District Elementary Education Officers </a:t>
                      </a:r>
                      <a:r>
                        <a:rPr lang="en-US" sz="1400" dirty="0" smtClean="0">
                          <a:latin typeface="Times New Roman" pitchFamily="18" charset="0"/>
                          <a:ea typeface="Times New Roman"/>
                          <a:cs typeface="Times New Roman" pitchFamily="18" charset="0"/>
                        </a:rPr>
                        <a:t>have </a:t>
                      </a:r>
                      <a:r>
                        <a:rPr lang="en-US" sz="1400" dirty="0">
                          <a:latin typeface="Times New Roman" pitchFamily="18" charset="0"/>
                          <a:ea typeface="Times New Roman"/>
                          <a:cs typeface="Times New Roman" pitchFamily="18" charset="0"/>
                        </a:rPr>
                        <a:t>been directed to instruct all schools to provide MDM to all enrolled students.</a:t>
                      </a:r>
                    </a:p>
                  </a:txBody>
                  <a:tcPr marL="68580" marR="68580" marT="0" marB="0"/>
                </a:tc>
              </a:tr>
              <a:tr h="1064149">
                <a:tc>
                  <a:txBody>
                    <a:bodyPr/>
                    <a:lstStyle/>
                    <a:p>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To ensure e-transfer of funds to all the remaining cook cum helpers and payment of honorarium to cooks into their bank accounts</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In this regard it is stated that </a:t>
                      </a:r>
                      <a:r>
                        <a:rPr lang="en-US" sz="1400" dirty="0" smtClean="0">
                          <a:latin typeface="Times New Roman" pitchFamily="18" charset="0"/>
                          <a:ea typeface="Times New Roman"/>
                          <a:cs typeface="Times New Roman" pitchFamily="18" charset="0"/>
                        </a:rPr>
                        <a:t>all</a:t>
                      </a:r>
                      <a:r>
                        <a:rPr lang="en-US" sz="1400" baseline="0" dirty="0" smtClean="0">
                          <a:latin typeface="Times New Roman" pitchFamily="18" charset="0"/>
                          <a:ea typeface="Times New Roman"/>
                          <a:cs typeface="Times New Roman" pitchFamily="18" charset="0"/>
                        </a:rPr>
                        <a:t> the</a:t>
                      </a:r>
                      <a:r>
                        <a:rPr lang="en-US" sz="1400" dirty="0" smtClean="0">
                          <a:latin typeface="Times New Roman" pitchFamily="18" charset="0"/>
                          <a:ea typeface="Times New Roman"/>
                          <a:cs typeface="Times New Roman" pitchFamily="18" charset="0"/>
                        </a:rPr>
                        <a:t> </a:t>
                      </a:r>
                      <a:r>
                        <a:rPr lang="en-US" sz="1400" dirty="0">
                          <a:latin typeface="Times New Roman" pitchFamily="18" charset="0"/>
                          <a:ea typeface="Times New Roman"/>
                          <a:cs typeface="Times New Roman" pitchFamily="18" charset="0"/>
                        </a:rPr>
                        <a:t>cooks are being paid their honorarium through </a:t>
                      </a:r>
                      <a:r>
                        <a:rPr lang="en-US" sz="1400" dirty="0" smtClean="0">
                          <a:latin typeface="Times New Roman" pitchFamily="18" charset="0"/>
                          <a:ea typeface="Times New Roman"/>
                          <a:cs typeface="Times New Roman" pitchFamily="18" charset="0"/>
                        </a:rPr>
                        <a:t>e-transfer/account payee </a:t>
                      </a:r>
                      <a:r>
                        <a:rPr lang="en-US" sz="1400" dirty="0" err="1" smtClean="0">
                          <a:latin typeface="Times New Roman" pitchFamily="18" charset="0"/>
                          <a:ea typeface="Times New Roman"/>
                          <a:cs typeface="Times New Roman" pitchFamily="18" charset="0"/>
                        </a:rPr>
                        <a:t>cheques</a:t>
                      </a:r>
                      <a:r>
                        <a:rPr lang="en-US" sz="1400" dirty="0" smtClean="0">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txBody>
                  <a:tcPr marL="68580" marR="68580" marT="0" marB="0"/>
                </a:tc>
              </a:tr>
              <a:tr h="2016690">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3</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To complete the remaining </a:t>
                      </a:r>
                      <a:r>
                        <a:rPr lang="en-US" sz="1400" dirty="0" smtClean="0">
                          <a:latin typeface="Times New Roman" pitchFamily="18" charset="0"/>
                          <a:ea typeface="Times New Roman"/>
                          <a:cs typeface="Times New Roman" pitchFamily="18" charset="0"/>
                        </a:rPr>
                        <a:t>987 </a:t>
                      </a:r>
                      <a:r>
                        <a:rPr lang="en-US" sz="1400" dirty="0">
                          <a:latin typeface="Times New Roman" pitchFamily="18" charset="0"/>
                          <a:ea typeface="Times New Roman"/>
                          <a:cs typeface="Times New Roman" pitchFamily="18" charset="0"/>
                        </a:rPr>
                        <a:t>kitchen cum store </a:t>
                      </a:r>
                      <a:r>
                        <a:rPr lang="en-US" sz="1400" dirty="0" smtClean="0">
                          <a:latin typeface="Times New Roman" pitchFamily="18" charset="0"/>
                          <a:ea typeface="Times New Roman"/>
                          <a:cs typeface="Times New Roman" pitchFamily="18" charset="0"/>
                        </a:rPr>
                        <a:t>as</a:t>
                      </a:r>
                      <a:r>
                        <a:rPr lang="en-US" sz="1400" baseline="0" dirty="0" smtClean="0">
                          <a:latin typeface="Times New Roman" pitchFamily="18" charset="0"/>
                          <a:ea typeface="Times New Roman"/>
                          <a:cs typeface="Times New Roman" pitchFamily="18" charset="0"/>
                        </a:rPr>
                        <a:t> on 31.05.2018</a:t>
                      </a:r>
                      <a:endParaRPr lang="en-US" sz="1400" dirty="0">
                        <a:latin typeface="Times New Roman" pitchFamily="18" charset="0"/>
                        <a:ea typeface="Times New Roman"/>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Director SSA has been requested to complete the remaining kitchen cum </a:t>
                      </a:r>
                      <a:r>
                        <a:rPr lang="en-US" sz="1400" dirty="0" smtClean="0">
                          <a:latin typeface="Times New Roman" pitchFamily="18" charset="0"/>
                          <a:ea typeface="Times New Roman"/>
                          <a:cs typeface="Times New Roman" pitchFamily="18" charset="0"/>
                        </a:rPr>
                        <a:t>store </a:t>
                      </a:r>
                      <a:r>
                        <a:rPr lang="en-US" sz="1400" baseline="0" dirty="0" smtClean="0">
                          <a:latin typeface="Times New Roman" pitchFamily="18" charset="0"/>
                          <a:ea typeface="Times New Roman"/>
                          <a:cs typeface="Times New Roman" pitchFamily="18" charset="0"/>
                        </a:rPr>
                        <a:t>up-to 31.05.2018.</a:t>
                      </a:r>
                    </a:p>
                    <a:p>
                      <a:pPr marL="0" marR="0" algn="just">
                        <a:lnSpc>
                          <a:spcPct val="150000"/>
                        </a:lnSpc>
                        <a:spcBef>
                          <a:spcPts val="0"/>
                        </a:spcBef>
                        <a:spcAft>
                          <a:spcPts val="0"/>
                        </a:spcAft>
                      </a:pPr>
                      <a:r>
                        <a:rPr lang="en-US" sz="1400" baseline="0" dirty="0" smtClean="0">
                          <a:latin typeface="Times New Roman" pitchFamily="18" charset="0"/>
                          <a:ea typeface="Times New Roman"/>
                          <a:cs typeface="Times New Roman" pitchFamily="18" charset="0"/>
                        </a:rPr>
                        <a:t> Constructed 9250</a:t>
                      </a:r>
                    </a:p>
                    <a:p>
                      <a:pPr marL="0" marR="0" algn="just">
                        <a:lnSpc>
                          <a:spcPct val="150000"/>
                        </a:lnSpc>
                        <a:spcBef>
                          <a:spcPts val="0"/>
                        </a:spcBef>
                        <a:spcAft>
                          <a:spcPts val="0"/>
                        </a:spcAft>
                      </a:pPr>
                      <a:r>
                        <a:rPr lang="en-US" sz="1400" baseline="0" dirty="0" smtClean="0">
                          <a:latin typeface="Times New Roman" pitchFamily="18" charset="0"/>
                          <a:ea typeface="Times New Roman"/>
                          <a:cs typeface="Times New Roman" pitchFamily="18" charset="0"/>
                        </a:rPr>
                        <a:t>In progress 1246</a:t>
                      </a:r>
                    </a:p>
                    <a:p>
                      <a:pPr marL="0" marR="0" algn="just">
                        <a:lnSpc>
                          <a:spcPct val="150000"/>
                        </a:lnSpc>
                        <a:spcBef>
                          <a:spcPts val="0"/>
                        </a:spcBef>
                        <a:spcAft>
                          <a:spcPts val="0"/>
                        </a:spcAft>
                      </a:pPr>
                      <a:r>
                        <a:rPr lang="en-US" sz="1400" baseline="0" dirty="0" smtClean="0">
                          <a:latin typeface="Times New Roman" pitchFamily="18" charset="0"/>
                          <a:ea typeface="Times New Roman"/>
                          <a:cs typeface="Times New Roman" pitchFamily="18" charset="0"/>
                        </a:rPr>
                        <a:t>Not started 987</a:t>
                      </a:r>
                      <a:endParaRPr lang="en-US" sz="1400" dirty="0">
                        <a:latin typeface="Times New Roman" pitchFamily="18" charset="0"/>
                        <a:ea typeface="Times New Roman"/>
                        <a:cs typeface="Times New Roman" pitchFamily="18"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C8F70981-5056-4AA8-B13A-2ED8841A4BB7}" type="slidenum">
              <a:rPr lang="en-US" smtClean="0"/>
              <a:pPr/>
              <a:t>30</a:t>
            </a:fld>
            <a:endParaRPr lang="en-US" dirty="0"/>
          </a:p>
        </p:txBody>
      </p:sp>
      <p:sp>
        <p:nvSpPr>
          <p:cNvPr id="4" name="Title 3"/>
          <p:cNvSpPr>
            <a:spLocks noGrp="1"/>
          </p:cNvSpPr>
          <p:nvPr>
            <p:ph type="title"/>
          </p:nvPr>
        </p:nvSpPr>
        <p:spPr>
          <a:xfrm>
            <a:off x="457200" y="332656"/>
            <a:ext cx="8229600" cy="288032"/>
          </a:xfrm>
        </p:spPr>
        <p:txBody>
          <a:bodyPr>
            <a:normAutofit fontScale="90000"/>
          </a:bodyPr>
          <a:lstStyle/>
          <a:p>
            <a:pPr algn="ctr"/>
            <a:r>
              <a:rPr lang="en-US" sz="2200" dirty="0" smtClean="0">
                <a:solidFill>
                  <a:schemeClr val="accent3">
                    <a:lumMod val="60000"/>
                    <a:lumOff val="40000"/>
                  </a:schemeClr>
                </a:solidFill>
                <a:latin typeface="Times New Roman" pitchFamily="18" charset="0"/>
                <a:cs typeface="Times New Roman" pitchFamily="18" charset="0"/>
              </a:rPr>
              <a:t>ACTION TAKEN ON PAB ASSURANCE</a:t>
            </a:r>
            <a:endParaRPr lang="en-US" dirty="0"/>
          </a:p>
        </p:txBody>
      </p:sp>
      <p:sp>
        <p:nvSpPr>
          <p:cNvPr id="6" name="Title 1"/>
          <p:cNvSpPr txBox="1">
            <a:spLocks/>
          </p:cNvSpPr>
          <p:nvPr/>
        </p:nvSpPr>
        <p:spPr>
          <a:xfrm>
            <a:off x="323528" y="5805264"/>
            <a:ext cx="8568952" cy="360040"/>
          </a:xfrm>
          <a:prstGeom prst="rect">
            <a:avLst/>
          </a:prstGeom>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noProof="0" dirty="0" smtClean="0">
                <a:solidFill>
                  <a:schemeClr val="tx2"/>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*2  SHG have many members and they work in rotation and paid by account payee </a:t>
            </a:r>
            <a:r>
              <a:rPr lang="en-US" sz="2000" b="1" noProof="0" dirty="0" err="1" smtClean="0">
                <a:solidFill>
                  <a:schemeClr val="tx2"/>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cheque</a:t>
            </a:r>
            <a:r>
              <a:rPr lang="en-US" sz="2000" b="1" noProof="0" dirty="0" smtClean="0">
                <a:solidFill>
                  <a:schemeClr val="tx2"/>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4123074458"/>
              </p:ext>
            </p:extLst>
          </p:nvPr>
        </p:nvGraphicFramePr>
        <p:xfrm>
          <a:off x="250825" y="692150"/>
          <a:ext cx="8642349" cy="4249018"/>
        </p:xfrm>
        <a:graphic>
          <a:graphicData uri="http://schemas.openxmlformats.org/drawingml/2006/table">
            <a:tbl>
              <a:tblPr firstRow="1" bandRow="1">
                <a:tableStyleId>{5C22544A-7EE6-4342-B048-85BDC9FD1C3A}</a:tableStyleId>
              </a:tblPr>
              <a:tblGrid>
                <a:gridCol w="648767"/>
                <a:gridCol w="3600400"/>
                <a:gridCol w="4393182"/>
              </a:tblGrid>
              <a:tr h="621808">
                <a:tc>
                  <a:txBody>
                    <a:bodyPr/>
                    <a:lstStyle/>
                    <a:p>
                      <a:r>
                        <a:rPr kumimoji="0" lang="en-US" sz="1500" b="1" kern="1200" dirty="0" err="1" smtClean="0">
                          <a:solidFill>
                            <a:schemeClr val="lt1"/>
                          </a:solidFill>
                          <a:latin typeface="Times New Roman" pitchFamily="18" charset="0"/>
                          <a:ea typeface="+mn-ea"/>
                          <a:cs typeface="Times New Roman" pitchFamily="18" charset="0"/>
                        </a:rPr>
                        <a:t>Sr.No</a:t>
                      </a:r>
                      <a:r>
                        <a:rPr kumimoji="0" lang="en-US" sz="1500" b="1" kern="1200" dirty="0" smtClean="0">
                          <a:solidFill>
                            <a:schemeClr val="lt1"/>
                          </a:solidFill>
                          <a:latin typeface="Times New Roman" pitchFamily="18" charset="0"/>
                          <a:ea typeface="+mn-ea"/>
                          <a:cs typeface="Times New Roman" pitchFamily="18" charset="0"/>
                        </a:rPr>
                        <a:t>.</a:t>
                      </a:r>
                      <a:endParaRPr lang="en-US" sz="1500" dirty="0">
                        <a:latin typeface="Times New Roman" pitchFamily="18" charset="0"/>
                        <a:cs typeface="Times New Roman" pitchFamily="18" charset="0"/>
                      </a:endParaRPr>
                    </a:p>
                  </a:txBody>
                  <a:tcPr/>
                </a:tc>
                <a:tc>
                  <a:txBody>
                    <a:bodyPr/>
                    <a:lstStyle/>
                    <a:p>
                      <a:pPr marL="0" marR="0" algn="ctr">
                        <a:spcBef>
                          <a:spcPts val="0"/>
                        </a:spcBef>
                        <a:spcAft>
                          <a:spcPts val="0"/>
                        </a:spcAft>
                      </a:pPr>
                      <a:r>
                        <a:rPr lang="en-US" sz="1500" b="1" dirty="0">
                          <a:latin typeface="Times New Roman" pitchFamily="18" charset="0"/>
                          <a:ea typeface="Times New Roman"/>
                          <a:cs typeface="Times New Roman" pitchFamily="18" charset="0"/>
                        </a:rPr>
                        <a:t>PAB Advice</a:t>
                      </a:r>
                      <a:endParaRPr lang="en-US" sz="1500"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500" b="1" dirty="0">
                          <a:latin typeface="Times New Roman" pitchFamily="18" charset="0"/>
                          <a:ea typeface="Times New Roman"/>
                          <a:cs typeface="Times New Roman" pitchFamily="18" charset="0"/>
                        </a:rPr>
                        <a:t>Office Remarks</a:t>
                      </a:r>
                      <a:endParaRPr lang="en-US" sz="1500" dirty="0">
                        <a:latin typeface="Times New Roman" pitchFamily="18" charset="0"/>
                        <a:ea typeface="Times New Roman"/>
                        <a:cs typeface="Times New Roman" pitchFamily="18" charset="0"/>
                      </a:endParaRPr>
                    </a:p>
                  </a:txBody>
                  <a:tcPr marL="68580" marR="68580" marT="0" marB="0"/>
                </a:tc>
              </a:tr>
              <a:tr h="2176326">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4</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To do the health checkup of all the enrolled children twice a year </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NRHM has already been requested to do the health checkup of all the enrolled children at least twice a year. </a:t>
                      </a:r>
                      <a:r>
                        <a:rPr lang="en-US" sz="1400" dirty="0" smtClean="0">
                          <a:latin typeface="Times New Roman" pitchFamily="18" charset="0"/>
                          <a:ea typeface="Times New Roman"/>
                          <a:cs typeface="Times New Roman" pitchFamily="18" charset="0"/>
                        </a:rPr>
                        <a:t>and addition to this it has been decided  </a:t>
                      </a:r>
                      <a:r>
                        <a:rPr lang="en-US" sz="1400" dirty="0">
                          <a:latin typeface="Times New Roman" pitchFamily="18" charset="0"/>
                          <a:ea typeface="Times New Roman"/>
                          <a:cs typeface="Times New Roman" pitchFamily="18" charset="0"/>
                        </a:rPr>
                        <a:t>to celebrate mid Day Meal Week </a:t>
                      </a:r>
                      <a:r>
                        <a:rPr lang="en-US" sz="1400" dirty="0" smtClean="0">
                          <a:latin typeface="Times New Roman" pitchFamily="18" charset="0"/>
                          <a:ea typeface="Times New Roman"/>
                          <a:cs typeface="Times New Roman" pitchFamily="18" charset="0"/>
                        </a:rPr>
                        <a:t>from 5-12 September 2017. </a:t>
                      </a:r>
                      <a:r>
                        <a:rPr lang="en-US" sz="1400" dirty="0">
                          <a:latin typeface="Times New Roman" pitchFamily="18" charset="0"/>
                          <a:ea typeface="Times New Roman"/>
                          <a:cs typeface="Times New Roman" pitchFamily="18" charset="0"/>
                        </a:rPr>
                        <a:t>During this week medical checkup of all students &amp; cooks has been done by NHM. </a:t>
                      </a:r>
                    </a:p>
                  </a:txBody>
                  <a:tcPr marL="68580" marR="68580" marT="0" marB="0"/>
                </a:tc>
              </a:tr>
              <a:tr h="1450884">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5</a:t>
                      </a:r>
                    </a:p>
                  </a:txBody>
                  <a:tcPr marL="68580" marR="68580" marT="0" marB="0"/>
                </a:tc>
                <a:tc>
                  <a:txBody>
                    <a:bodyPr/>
                    <a:lstStyle/>
                    <a:p>
                      <a:pPr marL="0" marR="0" algn="just">
                        <a:lnSpc>
                          <a:spcPct val="150000"/>
                        </a:lnSpc>
                        <a:spcBef>
                          <a:spcPts val="0"/>
                        </a:spcBef>
                        <a:spcAft>
                          <a:spcPts val="0"/>
                        </a:spcAft>
                      </a:pPr>
                      <a:r>
                        <a:rPr lang="en-US" sz="1400" dirty="0">
                          <a:latin typeface="Times New Roman" pitchFamily="18" charset="0"/>
                          <a:ea typeface="Times New Roman"/>
                          <a:cs typeface="Times New Roman" pitchFamily="18" charset="0"/>
                        </a:rPr>
                        <a:t>To look into the issue of delay in </a:t>
                      </a:r>
                      <a:r>
                        <a:rPr lang="en-US" sz="1400" dirty="0" smtClean="0">
                          <a:latin typeface="Times New Roman" pitchFamily="18" charset="0"/>
                          <a:ea typeface="Times New Roman"/>
                          <a:cs typeface="Times New Roman" pitchFamily="18" charset="0"/>
                        </a:rPr>
                        <a:t>release </a:t>
                      </a:r>
                      <a:r>
                        <a:rPr lang="en-US" sz="1400" dirty="0">
                          <a:latin typeface="Times New Roman" pitchFamily="18" charset="0"/>
                          <a:ea typeface="Times New Roman"/>
                          <a:cs typeface="Times New Roman" pitchFamily="18" charset="0"/>
                        </a:rPr>
                        <a:t>of fund from State to District Level</a:t>
                      </a:r>
                    </a:p>
                  </a:txBody>
                  <a:tcPr marL="68580" marR="68580" marT="0" marB="0"/>
                </a:tc>
                <a:tc>
                  <a:txBody>
                    <a:bodyPr/>
                    <a:lstStyle/>
                    <a:p>
                      <a:pPr marL="0" marR="0" algn="just">
                        <a:lnSpc>
                          <a:spcPct val="150000"/>
                        </a:lnSpc>
                        <a:spcBef>
                          <a:spcPts val="0"/>
                        </a:spcBef>
                        <a:spcAft>
                          <a:spcPts val="0"/>
                        </a:spcAft>
                      </a:pPr>
                      <a:r>
                        <a:rPr lang="en-US" sz="1400" dirty="0" smtClean="0">
                          <a:solidFill>
                            <a:schemeClr val="tx1"/>
                          </a:solidFill>
                          <a:latin typeface="Times New Roman" pitchFamily="18" charset="0"/>
                          <a:ea typeface="Times New Roman"/>
                          <a:cs typeface="Times New Roman" pitchFamily="18" charset="0"/>
                        </a:rPr>
                        <a:t>In</a:t>
                      </a:r>
                      <a:r>
                        <a:rPr lang="en-US" sz="1400" baseline="0" dirty="0" smtClean="0">
                          <a:solidFill>
                            <a:schemeClr val="tx1"/>
                          </a:solidFill>
                          <a:latin typeface="Times New Roman" pitchFamily="18" charset="0"/>
                          <a:ea typeface="Times New Roman"/>
                          <a:cs typeface="Times New Roman" pitchFamily="18" charset="0"/>
                        </a:rPr>
                        <a:t> the meeting of SSMC held on 4.06.2018 committee advised  Elementary Education </a:t>
                      </a:r>
                      <a:r>
                        <a:rPr lang="en-US" sz="1400" baseline="0" dirty="0" err="1" smtClean="0">
                          <a:solidFill>
                            <a:schemeClr val="tx1"/>
                          </a:solidFill>
                          <a:latin typeface="Times New Roman" pitchFamily="18" charset="0"/>
                          <a:ea typeface="Times New Roman"/>
                          <a:cs typeface="Times New Roman" pitchFamily="18" charset="0"/>
                        </a:rPr>
                        <a:t>Deptt</a:t>
                      </a:r>
                      <a:r>
                        <a:rPr lang="en-US" sz="1400" baseline="0" dirty="0" smtClean="0">
                          <a:solidFill>
                            <a:schemeClr val="tx1"/>
                          </a:solidFill>
                          <a:latin typeface="Times New Roman" pitchFamily="18" charset="0"/>
                          <a:ea typeface="Times New Roman"/>
                          <a:cs typeface="Times New Roman" pitchFamily="18" charset="0"/>
                        </a:rPr>
                        <a:t>. and Finance </a:t>
                      </a:r>
                      <a:r>
                        <a:rPr lang="en-US" sz="1400" baseline="0" dirty="0" err="1" smtClean="0">
                          <a:solidFill>
                            <a:schemeClr val="tx1"/>
                          </a:solidFill>
                          <a:latin typeface="Times New Roman" pitchFamily="18" charset="0"/>
                          <a:ea typeface="Times New Roman"/>
                          <a:cs typeface="Times New Roman" pitchFamily="18" charset="0"/>
                        </a:rPr>
                        <a:t>Deptt</a:t>
                      </a:r>
                      <a:r>
                        <a:rPr lang="en-US" sz="1400" baseline="0" dirty="0" smtClean="0">
                          <a:solidFill>
                            <a:schemeClr val="tx1"/>
                          </a:solidFill>
                          <a:latin typeface="Times New Roman" pitchFamily="18" charset="0"/>
                          <a:ea typeface="Times New Roman"/>
                          <a:cs typeface="Times New Roman" pitchFamily="18" charset="0"/>
                        </a:rPr>
                        <a:t>. to release the funds expeditiously for smooth functioning of MDMS.</a:t>
                      </a:r>
                      <a:endParaRPr lang="en-US" sz="1400" dirty="0">
                        <a:solidFill>
                          <a:schemeClr val="tx1"/>
                        </a:solidFill>
                        <a:latin typeface="Times New Roman" pitchFamily="18" charset="0"/>
                        <a:ea typeface="Times New Roman"/>
                        <a:cs typeface="Times New Roman" pitchFamily="18"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C8F70981-5056-4AA8-B13A-2ED8841A4BB7}" type="slidenum">
              <a:rPr lang="en-US" smtClean="0"/>
              <a:pPr/>
              <a:t>31</a:t>
            </a:fld>
            <a:endParaRPr lang="en-US" dirty="0"/>
          </a:p>
        </p:txBody>
      </p:sp>
      <p:sp>
        <p:nvSpPr>
          <p:cNvPr id="4" name="Title 3"/>
          <p:cNvSpPr>
            <a:spLocks noGrp="1"/>
          </p:cNvSpPr>
          <p:nvPr>
            <p:ph type="title"/>
          </p:nvPr>
        </p:nvSpPr>
        <p:spPr>
          <a:xfrm>
            <a:off x="457200" y="332656"/>
            <a:ext cx="8229600" cy="288032"/>
          </a:xfrm>
        </p:spPr>
        <p:txBody>
          <a:bodyPr>
            <a:normAutofit fontScale="90000"/>
          </a:bodyPr>
          <a:lstStyle/>
          <a:p>
            <a:r>
              <a:rPr lang="en-US" sz="2200" dirty="0" smtClean="0">
                <a:solidFill>
                  <a:schemeClr val="accent3">
                    <a:lumMod val="60000"/>
                    <a:lumOff val="40000"/>
                  </a:schemeClr>
                </a:solidFill>
                <a:latin typeface="Times New Roman" pitchFamily="18" charset="0"/>
                <a:cs typeface="Times New Roman" pitchFamily="18" charset="0"/>
              </a:rPr>
              <a:t>Continued…</a:t>
            </a:r>
            <a:endParaRPr lang="en-US"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47800"/>
            <a:ext cx="8754176" cy="2629272"/>
          </a:xfrm>
        </p:spPr>
        <p:txBody>
          <a:bodyPr>
            <a:noAutofit/>
          </a:bodyPr>
          <a:lstStyle/>
          <a:p>
            <a:pPr algn="ctr">
              <a:buNone/>
            </a:pPr>
            <a:endParaRPr lang="en-US" sz="6000" dirty="0" smtClean="0">
              <a:solidFill>
                <a:schemeClr val="accent3">
                  <a:lumMod val="60000"/>
                  <a:lumOff val="40000"/>
                </a:schemeClr>
              </a:solidFill>
            </a:endParaRPr>
          </a:p>
          <a:p>
            <a:pPr algn="ctr">
              <a:buNone/>
            </a:pPr>
            <a:r>
              <a:rPr lang="en-US" sz="2000" dirty="0" smtClean="0">
                <a:solidFill>
                  <a:schemeClr val="accent3">
                    <a:lumMod val="60000"/>
                    <a:lumOff val="40000"/>
                  </a:schemeClr>
                </a:solidFill>
                <a:latin typeface="Bookman Old Style" pitchFamily="18" charset="0"/>
              </a:rPr>
              <a:t>PROPOSAL OF FUNDS FOR THE YEAR 2018-19</a:t>
            </a:r>
          </a:p>
          <a:p>
            <a:pPr algn="ctr">
              <a:buNone/>
            </a:pPr>
            <a:endParaRPr lang="en-US" sz="6000" dirty="0" smtClean="0"/>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32</a:t>
            </a:fld>
            <a:endParaRPr lang="en-US" dirty="0"/>
          </a:p>
        </p:txBody>
      </p:sp>
      <p:sp>
        <p:nvSpPr>
          <p:cNvPr id="2" name="Title 1"/>
          <p:cNvSpPr>
            <a:spLocks noGrp="1"/>
          </p:cNvSpPr>
          <p:nvPr>
            <p:ph type="title"/>
          </p:nvPr>
        </p:nvSpPr>
        <p:spPr>
          <a:xfrm>
            <a:off x="228600" y="228600"/>
            <a:ext cx="8705088" cy="1400200"/>
          </a:xfrm>
        </p:spPr>
        <p:txBody>
          <a:bodyPr>
            <a:normAutofit/>
          </a:bodyPr>
          <a:lstStyle/>
          <a:p>
            <a:pPr algn="ctr"/>
            <a:r>
              <a:rPr lang="en-US" sz="2000" dirty="0" smtClean="0">
                <a:latin typeface="Bookman Old Style" pitchFamily="18" charset="0"/>
              </a:rPr>
              <a:t>SECTION – VIII</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9378EE2-7790-4CAA-83EC-462A6EF8C31A}" type="slidenum">
              <a:rPr lang="en-US"/>
              <a:pPr>
                <a:defRPr/>
              </a:pPr>
              <a:t>33</a:t>
            </a:fld>
            <a:endParaRPr lang="en-US" dirty="0"/>
          </a:p>
        </p:txBody>
      </p:sp>
      <p:sp>
        <p:nvSpPr>
          <p:cNvPr id="2" name="Title 1"/>
          <p:cNvSpPr>
            <a:spLocks noGrp="1"/>
          </p:cNvSpPr>
          <p:nvPr>
            <p:ph type="title"/>
          </p:nvPr>
        </p:nvSpPr>
        <p:spPr>
          <a:xfrm>
            <a:off x="228600" y="274638"/>
            <a:ext cx="8705088" cy="1143000"/>
          </a:xfrm>
        </p:spPr>
        <p:txBody>
          <a:bodyPr>
            <a:norm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cs typeface="Times New Roman" pitchFamily="18" charset="0"/>
              </a:rPr>
              <a:t>Children proposed to be covered in 2018-19 </a:t>
            </a:r>
            <a:endParaRPr lang="en-IN" sz="2000" b="1" u="sng" dirty="0">
              <a:solidFill>
                <a:schemeClr val="accent4">
                  <a:lumMod val="60000"/>
                  <a:lumOff val="40000"/>
                </a:schemeClr>
              </a:solidFill>
              <a:latin typeface="Bookman Old Style"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4215399935"/>
              </p:ext>
            </p:extLst>
          </p:nvPr>
        </p:nvGraphicFramePr>
        <p:xfrm>
          <a:off x="304800" y="1447800"/>
          <a:ext cx="8305800" cy="2502416"/>
        </p:xfrm>
        <a:graphic>
          <a:graphicData uri="http://schemas.openxmlformats.org/drawingml/2006/table">
            <a:tbl>
              <a:tblPr firstRow="1" bandRow="1">
                <a:tableStyleId>{5C22544A-7EE6-4342-B048-85BDC9FD1C3A}</a:tableStyleId>
              </a:tblPr>
              <a:tblGrid>
                <a:gridCol w="4152900"/>
                <a:gridCol w="4152900"/>
              </a:tblGrid>
              <a:tr h="609600">
                <a:tc>
                  <a:txBody>
                    <a:bodyPr/>
                    <a:lstStyle/>
                    <a:p>
                      <a:pPr algn="l"/>
                      <a:r>
                        <a:rPr lang="en-US" sz="2000" dirty="0" smtClean="0">
                          <a:solidFill>
                            <a:schemeClr val="tx2">
                              <a:lumMod val="50000"/>
                            </a:schemeClr>
                          </a:solidFill>
                          <a:latin typeface="Bookman Old Style" pitchFamily="18" charset="0"/>
                        </a:rPr>
                        <a:t>Type of School</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2000" dirty="0" smtClean="0">
                          <a:solidFill>
                            <a:schemeClr val="tx2">
                              <a:lumMod val="50000"/>
                            </a:schemeClr>
                          </a:solidFill>
                          <a:latin typeface="Bookman Old Style" pitchFamily="18" charset="0"/>
                        </a:rPr>
                        <a:t>No. of children </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r>
              <a:tr h="363488">
                <a:tc>
                  <a:txBody>
                    <a:bodyPr/>
                    <a:lstStyle/>
                    <a:p>
                      <a:pPr algn="l"/>
                      <a:r>
                        <a:rPr lang="en-US" sz="2000" dirty="0" smtClean="0">
                          <a:solidFill>
                            <a:schemeClr val="tx2">
                              <a:lumMod val="50000"/>
                            </a:schemeClr>
                          </a:solidFill>
                          <a:latin typeface="Bookman Old Style" pitchFamily="18" charset="0"/>
                        </a:rPr>
                        <a:t>Primary</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2000" dirty="0" smtClean="0">
                          <a:solidFill>
                            <a:schemeClr val="tx2">
                              <a:lumMod val="50000"/>
                            </a:schemeClr>
                          </a:solidFill>
                          <a:latin typeface="Bookman Old Style" pitchFamily="18" charset="0"/>
                        </a:rPr>
                        <a:t>952828</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r>
              <a:tr h="399296">
                <a:tc>
                  <a:txBody>
                    <a:bodyPr/>
                    <a:lstStyle/>
                    <a:p>
                      <a:pPr algn="l"/>
                      <a:r>
                        <a:rPr lang="en-US" sz="2000" dirty="0" smtClean="0">
                          <a:solidFill>
                            <a:schemeClr val="tx2">
                              <a:lumMod val="50000"/>
                            </a:schemeClr>
                          </a:solidFill>
                          <a:latin typeface="Bookman Old Style" pitchFamily="18" charset="0"/>
                        </a:rPr>
                        <a:t>Upper Primary</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2000" dirty="0" smtClean="0">
                          <a:solidFill>
                            <a:schemeClr val="tx2">
                              <a:lumMod val="50000"/>
                            </a:schemeClr>
                          </a:solidFill>
                          <a:latin typeface="Bookman Old Style" pitchFamily="18" charset="0"/>
                        </a:rPr>
                        <a:t>657455</a:t>
                      </a:r>
                      <a:endParaRPr lang="en-IN" sz="2000" dirty="0">
                        <a:solidFill>
                          <a:schemeClr val="tx2">
                            <a:lumMod val="50000"/>
                          </a:schemeClr>
                        </a:solidFill>
                        <a:latin typeface="Bookman Old Style" pitchFamily="18" charset="0"/>
                      </a:endParaRPr>
                    </a:p>
                  </a:txBody>
                  <a:tcPr>
                    <a:solidFill>
                      <a:schemeClr val="accent3">
                        <a:lumMod val="40000"/>
                        <a:lumOff val="60000"/>
                      </a:schemeClr>
                    </a:solidFill>
                  </a:tcPr>
                </a:tc>
              </a:tr>
              <a:tr h="360040">
                <a:tc>
                  <a:txBody>
                    <a:bodyPr/>
                    <a:lstStyle/>
                    <a:p>
                      <a:pPr algn="l"/>
                      <a:r>
                        <a:rPr lang="en-IN" sz="2000" b="0" dirty="0" smtClean="0">
                          <a:solidFill>
                            <a:schemeClr val="tx2">
                              <a:lumMod val="50000"/>
                            </a:schemeClr>
                          </a:solidFill>
                          <a:latin typeface="Bookman Old Style" pitchFamily="18" charset="0"/>
                        </a:rPr>
                        <a:t>NCLP</a:t>
                      </a:r>
                      <a:endParaRPr lang="en-IN" sz="2000" b="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2000" b="0" dirty="0" smtClean="0">
                          <a:solidFill>
                            <a:schemeClr val="tx2">
                              <a:lumMod val="50000"/>
                            </a:schemeClr>
                          </a:solidFill>
                          <a:latin typeface="Bookman Old Style" pitchFamily="18" charset="0"/>
                        </a:rPr>
                        <a:t>2553</a:t>
                      </a:r>
                      <a:endParaRPr lang="en-IN" sz="2000" b="0" dirty="0">
                        <a:solidFill>
                          <a:schemeClr val="tx2">
                            <a:lumMod val="50000"/>
                          </a:schemeClr>
                        </a:solidFill>
                        <a:latin typeface="Bookman Old Style" pitchFamily="18" charset="0"/>
                      </a:endParaRPr>
                    </a:p>
                  </a:txBody>
                  <a:tcPr>
                    <a:solidFill>
                      <a:schemeClr val="accent3">
                        <a:lumMod val="40000"/>
                        <a:lumOff val="60000"/>
                      </a:schemeClr>
                    </a:solidFill>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smtClean="0">
                          <a:solidFill>
                            <a:schemeClr val="tx2">
                              <a:lumMod val="50000"/>
                            </a:schemeClr>
                          </a:solidFill>
                          <a:latin typeface="Bookman Old Style" pitchFamily="18" charset="0"/>
                        </a:rPr>
                        <a:t>Total</a:t>
                      </a:r>
                    </a:p>
                    <a:p>
                      <a:pPr algn="l"/>
                      <a:endParaRPr lang="en-IN" sz="2000" b="1"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2000" b="1" dirty="0" smtClean="0">
                          <a:solidFill>
                            <a:schemeClr val="tx2">
                              <a:lumMod val="50000"/>
                            </a:schemeClr>
                          </a:solidFill>
                          <a:latin typeface="Bookman Old Style" pitchFamily="18" charset="0"/>
                        </a:rPr>
                        <a:t>1612836</a:t>
                      </a:r>
                      <a:endParaRPr lang="en-IN" sz="2000" b="1" dirty="0">
                        <a:solidFill>
                          <a:schemeClr val="tx2">
                            <a:lumMod val="50000"/>
                          </a:schemeClr>
                        </a:solidFill>
                        <a:latin typeface="Bookman Old Style" pitchFamily="18" charset="0"/>
                      </a:endParaRPr>
                    </a:p>
                  </a:txBody>
                  <a:tcPr>
                    <a:solidFill>
                      <a:schemeClr val="accent3">
                        <a:lumMod val="40000"/>
                        <a:lumOff val="60000"/>
                      </a:schemeClr>
                    </a:solidFill>
                  </a:tcPr>
                </a:tc>
              </a:tr>
            </a:tbl>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743242521"/>
              </p:ext>
            </p:extLst>
          </p:nvPr>
        </p:nvGraphicFramePr>
        <p:xfrm>
          <a:off x="457200" y="2249800"/>
          <a:ext cx="8229600" cy="1467232"/>
        </p:xfrm>
        <a:graphic>
          <a:graphicData uri="http://schemas.openxmlformats.org/drawingml/2006/table">
            <a:tbl>
              <a:tblPr firstRow="1" bandRow="1">
                <a:tableStyleId>{5C22544A-7EE6-4342-B048-85BDC9FD1C3A}</a:tableStyleId>
              </a:tblPr>
              <a:tblGrid>
                <a:gridCol w="2971800"/>
                <a:gridCol w="2514600"/>
                <a:gridCol w="2743200"/>
              </a:tblGrid>
              <a:tr h="609600">
                <a:tc gridSpan="3">
                  <a:txBody>
                    <a:bodyPr/>
                    <a:lstStyle/>
                    <a:p>
                      <a:pPr algn="r"/>
                      <a:r>
                        <a:rPr lang="en-US" sz="2000" dirty="0" smtClean="0">
                          <a:solidFill>
                            <a:schemeClr val="tx2">
                              <a:lumMod val="50000"/>
                            </a:schemeClr>
                          </a:solidFill>
                          <a:latin typeface="Bookman Old Style" pitchFamily="18" charset="0"/>
                          <a:cs typeface="Times New Roman" pitchFamily="18" charset="0"/>
                        </a:rPr>
                        <a:t>(Rs. in Cr.)</a:t>
                      </a:r>
                      <a:endParaRPr lang="en-IN" sz="20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hMerge="1">
                  <a:txBody>
                    <a:bodyPr/>
                    <a:lstStyle/>
                    <a:p>
                      <a:endParaRPr lang="en-IN" sz="3200" dirty="0">
                        <a:latin typeface="Times New Roman" pitchFamily="18" charset="0"/>
                        <a:cs typeface="Times New Roman" pitchFamily="18" charset="0"/>
                      </a:endParaRPr>
                    </a:p>
                  </a:txBody>
                  <a:tcPr/>
                </a:tc>
                <a:tc hMerge="1">
                  <a:txBody>
                    <a:bodyPr/>
                    <a:lstStyle/>
                    <a:p>
                      <a:endParaRPr lang="en-IN" sz="3200" dirty="0">
                        <a:latin typeface="Times New Roman" pitchFamily="18" charset="0"/>
                        <a:cs typeface="Times New Roman" pitchFamily="18" charset="0"/>
                      </a:endParaRPr>
                    </a:p>
                  </a:txBody>
                  <a:tcPr/>
                </a:tc>
              </a:tr>
              <a:tr h="461392">
                <a:tc>
                  <a:txBody>
                    <a:bodyPr/>
                    <a:lstStyle/>
                    <a:p>
                      <a:pPr algn="ctr"/>
                      <a:r>
                        <a:rPr lang="en-US" sz="2000" b="1" dirty="0" smtClean="0">
                          <a:solidFill>
                            <a:schemeClr val="tx2">
                              <a:lumMod val="50000"/>
                            </a:schemeClr>
                          </a:solidFill>
                          <a:latin typeface="Bookman Old Style" pitchFamily="18" charset="0"/>
                          <a:cs typeface="Times New Roman" pitchFamily="18" charset="0"/>
                        </a:rPr>
                        <a:t>Center’s Share</a:t>
                      </a:r>
                      <a:endParaRPr lang="en-IN"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ctr"/>
                      <a:r>
                        <a:rPr lang="en-US" sz="2000" b="1" dirty="0" smtClean="0">
                          <a:solidFill>
                            <a:schemeClr val="tx2">
                              <a:lumMod val="50000"/>
                            </a:schemeClr>
                          </a:solidFill>
                          <a:latin typeface="Bookman Old Style" pitchFamily="18" charset="0"/>
                          <a:cs typeface="Times New Roman" pitchFamily="18" charset="0"/>
                        </a:rPr>
                        <a:t>State’s Share</a:t>
                      </a:r>
                      <a:endParaRPr lang="en-IN"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ctr"/>
                      <a:r>
                        <a:rPr lang="en-US" sz="2000" b="1" dirty="0" smtClean="0">
                          <a:solidFill>
                            <a:schemeClr val="tx2">
                              <a:lumMod val="50000"/>
                            </a:schemeClr>
                          </a:solidFill>
                          <a:latin typeface="Bookman Old Style" pitchFamily="18" charset="0"/>
                          <a:cs typeface="Times New Roman" pitchFamily="18" charset="0"/>
                        </a:rPr>
                        <a:t>Total</a:t>
                      </a:r>
                      <a:endParaRPr lang="en-IN"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r>
              <a:tr h="360040">
                <a:tc>
                  <a:txBody>
                    <a:bodyPr/>
                    <a:lstStyle/>
                    <a:p>
                      <a:pPr algn="ctr"/>
                      <a:r>
                        <a:rPr lang="en-IN" sz="2000" b="0" dirty="0" smtClean="0">
                          <a:solidFill>
                            <a:schemeClr val="tx2">
                              <a:lumMod val="50000"/>
                            </a:schemeClr>
                          </a:solidFill>
                          <a:latin typeface="Bookman Old Style" pitchFamily="18" charset="0"/>
                          <a:ea typeface="Tahoma" pitchFamily="34" charset="0"/>
                          <a:cs typeface="Tahoma" pitchFamily="34" charset="0"/>
                        </a:rPr>
                        <a:t>155.08</a:t>
                      </a:r>
                      <a:endParaRPr lang="en-IN" sz="20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ctr"/>
                      <a:r>
                        <a:rPr lang="en-US" sz="2000" b="0" dirty="0" smtClean="0">
                          <a:solidFill>
                            <a:schemeClr val="tx2">
                              <a:lumMod val="50000"/>
                            </a:schemeClr>
                          </a:solidFill>
                          <a:latin typeface="Bookman Old Style" pitchFamily="18" charset="0"/>
                          <a:ea typeface="Tahoma" pitchFamily="34" charset="0"/>
                          <a:cs typeface="Tahoma" pitchFamily="34" charset="0"/>
                        </a:rPr>
                        <a:t>233.51</a:t>
                      </a:r>
                      <a:endParaRPr lang="en-IN" sz="20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ctr"/>
                      <a:r>
                        <a:rPr lang="en-US" sz="2000" b="0" dirty="0" smtClean="0">
                          <a:solidFill>
                            <a:schemeClr val="tx2">
                              <a:lumMod val="50000"/>
                            </a:schemeClr>
                          </a:solidFill>
                          <a:latin typeface="Bookman Old Style" pitchFamily="18" charset="0"/>
                          <a:ea typeface="Tahoma" pitchFamily="34" charset="0"/>
                          <a:cs typeface="Tahoma" pitchFamily="34" charset="0"/>
                        </a:rPr>
                        <a:t>388.59</a:t>
                      </a:r>
                    </a:p>
                  </a:txBody>
                  <a:tcPr>
                    <a:solidFill>
                      <a:schemeClr val="accent3">
                        <a:lumMod val="40000"/>
                        <a:lumOff val="60000"/>
                      </a:schemeClr>
                    </a:solidFill>
                  </a:tcPr>
                </a:tc>
              </a:tr>
            </a:tbl>
          </a:graphicData>
        </a:graphic>
      </p:graphicFrame>
      <p:sp>
        <p:nvSpPr>
          <p:cNvPr id="4" name="Slide Number Placeholder 3"/>
          <p:cNvSpPr>
            <a:spLocks noGrp="1"/>
          </p:cNvSpPr>
          <p:nvPr>
            <p:ph type="sldNum" sz="quarter" idx="12"/>
          </p:nvPr>
        </p:nvSpPr>
        <p:spPr/>
        <p:txBody>
          <a:bodyPr/>
          <a:lstStyle/>
          <a:p>
            <a:pPr>
              <a:defRPr/>
            </a:pPr>
            <a:fld id="{7EF30A7F-B13F-4AF5-9626-D7998AC16AE9}" type="slidenum">
              <a:rPr lang="en-US"/>
              <a:pPr>
                <a:defRPr/>
              </a:pPr>
              <a:t>34</a:t>
            </a:fld>
            <a:endParaRPr lang="en-US" dirty="0"/>
          </a:p>
        </p:txBody>
      </p:sp>
      <p:sp>
        <p:nvSpPr>
          <p:cNvPr id="29698" name="Title 1"/>
          <p:cNvSpPr>
            <a:spLocks noGrp="1"/>
          </p:cNvSpPr>
          <p:nvPr>
            <p:ph type="title"/>
          </p:nvPr>
        </p:nvSpPr>
        <p:spPr>
          <a:xfrm>
            <a:off x="304800" y="762000"/>
            <a:ext cx="8839200" cy="838200"/>
          </a:xfrm>
        </p:spPr>
        <p:txBody>
          <a:bodyPr>
            <a:norm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Total requirement of Budget for  2018-19</a:t>
            </a:r>
            <a:endParaRPr lang="en-IN" sz="2000" b="1" u="sng" dirty="0" smtClean="0">
              <a:solidFill>
                <a:schemeClr val="accent4">
                  <a:lumMod val="60000"/>
                  <a:lumOff val="40000"/>
                </a:schemeClr>
              </a:solidFill>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E459894-487D-40C6-BE12-26E4887DE3BB}" type="slidenum">
              <a:rPr lang="en-US"/>
              <a:pPr>
                <a:defRPr/>
              </a:pPr>
              <a:t>35</a:t>
            </a:fld>
            <a:endParaRPr lang="en-US" dirty="0"/>
          </a:p>
        </p:txBody>
      </p:sp>
      <p:sp>
        <p:nvSpPr>
          <p:cNvPr id="33794" name="Title 1"/>
          <p:cNvSpPr>
            <a:spLocks noGrp="1"/>
          </p:cNvSpPr>
          <p:nvPr>
            <p:ph type="title"/>
          </p:nvPr>
        </p:nvSpPr>
        <p:spPr>
          <a:xfrm>
            <a:off x="304800" y="274638"/>
            <a:ext cx="8458200" cy="411162"/>
          </a:xfrm>
        </p:spPr>
        <p:txBody>
          <a:bodyPr>
            <a:normAutofit/>
          </a:bodyPr>
          <a:lstStyle/>
          <a:p>
            <a:pPr algn="ctr"/>
            <a:r>
              <a:rPr lang="en-US" sz="2000" b="1" u="sng" dirty="0" smtClean="0">
                <a:solidFill>
                  <a:schemeClr val="accent4">
                    <a:lumMod val="60000"/>
                    <a:lumOff val="40000"/>
                  </a:schemeClr>
                </a:solidFill>
                <a:latin typeface="Bookman Old Style" pitchFamily="18" charset="0"/>
              </a:rPr>
              <a:t>Component wise requirement of Budget for the Year 2018-19</a:t>
            </a:r>
            <a:endParaRPr lang="en-IN" sz="2000" b="1" u="sng" dirty="0" smtClean="0">
              <a:solidFill>
                <a:schemeClr val="accent4">
                  <a:lumMod val="60000"/>
                  <a:lumOff val="40000"/>
                </a:schemeClr>
              </a:solidFill>
              <a:latin typeface="Bookman Old Style"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026133012"/>
              </p:ext>
            </p:extLst>
          </p:nvPr>
        </p:nvGraphicFramePr>
        <p:xfrm>
          <a:off x="228600" y="1523999"/>
          <a:ext cx="8525193" cy="3886945"/>
        </p:xfrm>
        <a:graphic>
          <a:graphicData uri="http://schemas.openxmlformats.org/drawingml/2006/table">
            <a:tbl>
              <a:tblPr firstRow="1" bandRow="1">
                <a:tableStyleId>{5C22544A-7EE6-4342-B048-85BDC9FD1C3A}</a:tableStyleId>
              </a:tblPr>
              <a:tblGrid>
                <a:gridCol w="3048000"/>
                <a:gridCol w="1743393"/>
                <a:gridCol w="1522971"/>
                <a:gridCol w="2210829"/>
              </a:tblGrid>
              <a:tr h="608857">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Component </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Centre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State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Total requirement for 2017-18</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487680">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Cost of Food grains</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10.51</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10.51</a:t>
                      </a:r>
                    </a:p>
                  </a:txBody>
                  <a:tcPr>
                    <a:solidFill>
                      <a:schemeClr val="accent3">
                        <a:lumMod val="40000"/>
                        <a:lumOff val="60000"/>
                      </a:schemeClr>
                    </a:solidFill>
                  </a:tcPr>
                </a:tc>
              </a:tr>
              <a:tr h="376416">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Transportation Cost</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3.39</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3.39</a:t>
                      </a:r>
                    </a:p>
                  </a:txBody>
                  <a:tcPr>
                    <a:solidFill>
                      <a:schemeClr val="accent3">
                        <a:lumMod val="40000"/>
                        <a:lumOff val="60000"/>
                      </a:schemeClr>
                    </a:solidFill>
                  </a:tcPr>
                </a:tc>
              </a:tr>
              <a:tr h="320784">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Cooking Cost</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116.54</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77.56</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194.10</a:t>
                      </a:r>
                    </a:p>
                  </a:txBody>
                  <a:tcPr>
                    <a:solidFill>
                      <a:schemeClr val="accent3">
                        <a:lumMod val="40000"/>
                        <a:lumOff val="60000"/>
                      </a:schemeClr>
                    </a:solidFill>
                  </a:tcPr>
                </a:tc>
              </a:tr>
              <a:tr h="769208">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Honorarium </a:t>
                      </a:r>
                      <a:r>
                        <a:rPr lang="en-US" sz="1500" b="1" baseline="0" dirty="0" smtClean="0">
                          <a:solidFill>
                            <a:schemeClr val="tx2">
                              <a:lumMod val="50000"/>
                            </a:schemeClr>
                          </a:solidFill>
                          <a:latin typeface="Bookman Old Style" pitchFamily="18" charset="0"/>
                          <a:ea typeface="Tahoma" pitchFamily="34" charset="0"/>
                          <a:cs typeface="Tahoma" pitchFamily="34" charset="0"/>
                        </a:rPr>
                        <a:t>Cook cum Helper @ Rs.2500/- per month</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21.91</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69.39</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91.30</a:t>
                      </a:r>
                    </a:p>
                  </a:txBody>
                  <a:tcPr>
                    <a:solidFill>
                      <a:schemeClr val="accent3">
                        <a:lumMod val="40000"/>
                        <a:lumOff val="60000"/>
                      </a:schemeClr>
                    </a:solidFill>
                  </a:tcPr>
                </a:tc>
              </a:tr>
              <a:tr h="414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lumMod val="50000"/>
                            </a:schemeClr>
                          </a:solidFill>
                          <a:latin typeface="Bookman Old Style" pitchFamily="18" charset="0"/>
                          <a:ea typeface="Tahoma" pitchFamily="34" charset="0"/>
                          <a:cs typeface="Tahoma" pitchFamily="34" charset="0"/>
                        </a:rPr>
                        <a:t>MME</a:t>
                      </a:r>
                      <a:endParaRPr lang="en-IN" sz="1500" b="1" dirty="0" smtClean="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2.74</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2.74</a:t>
                      </a:r>
                    </a:p>
                  </a:txBody>
                  <a:tcPr>
                    <a:solidFill>
                      <a:schemeClr val="accent3">
                        <a:lumMod val="40000"/>
                        <a:lumOff val="60000"/>
                      </a:schemeClr>
                    </a:solidFill>
                  </a:tcPr>
                </a:tc>
              </a:tr>
              <a:tr h="414144">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Milk Provision</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tx2">
                              <a:lumMod val="50000"/>
                            </a:schemeClr>
                          </a:solidFill>
                          <a:latin typeface="Bookman Old Style" pitchFamily="18" charset="0"/>
                          <a:ea typeface="Tahoma" pitchFamily="34" charset="0"/>
                          <a:cs typeface="Tahoma" pitchFamily="34" charset="0"/>
                        </a:rPr>
                        <a:t>86.56</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86.56</a:t>
                      </a:r>
                    </a:p>
                  </a:txBody>
                  <a:tcPr>
                    <a:solidFill>
                      <a:schemeClr val="accent3">
                        <a:lumMod val="40000"/>
                        <a:lumOff val="60000"/>
                      </a:schemeClr>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2">
                              <a:lumMod val="50000"/>
                            </a:schemeClr>
                          </a:solidFill>
                          <a:latin typeface="Bookman Old Style" pitchFamily="18" charset="0"/>
                          <a:ea typeface="Tahoma" pitchFamily="34" charset="0"/>
                          <a:cs typeface="Tahoma" pitchFamily="34" charset="0"/>
                        </a:rPr>
                        <a:t>Total</a:t>
                      </a:r>
                      <a:endParaRPr lang="en-IN" sz="1500" b="1" dirty="0" smtClean="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b="1" dirty="0" smtClean="0">
                          <a:solidFill>
                            <a:schemeClr val="tx2">
                              <a:lumMod val="50000"/>
                            </a:schemeClr>
                          </a:solidFill>
                          <a:latin typeface="Bookman Old Style" pitchFamily="18" charset="0"/>
                          <a:ea typeface="Tahoma" pitchFamily="34" charset="0"/>
                          <a:cs typeface="Tahoma" pitchFamily="34" charset="0"/>
                        </a:rPr>
                        <a:t>155.08</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b="1" dirty="0" smtClean="0">
                          <a:solidFill>
                            <a:schemeClr val="tx2">
                              <a:lumMod val="50000"/>
                            </a:schemeClr>
                          </a:solidFill>
                          <a:latin typeface="Bookman Old Style" pitchFamily="18" charset="0"/>
                          <a:ea typeface="Tahoma" pitchFamily="34" charset="0"/>
                          <a:cs typeface="Tahoma" pitchFamily="34" charset="0"/>
                        </a:rPr>
                        <a:t>233.51</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tx2">
                              <a:lumMod val="50000"/>
                            </a:schemeClr>
                          </a:solidFill>
                          <a:latin typeface="Bookman Old Style" pitchFamily="18" charset="0"/>
                          <a:ea typeface="Tahoma" pitchFamily="34" charset="0"/>
                          <a:cs typeface="Tahoma" pitchFamily="34" charset="0"/>
                        </a:rPr>
                        <a:t>388.59</a:t>
                      </a:r>
                    </a:p>
                  </a:txBody>
                  <a:tcPr>
                    <a:solidFill>
                      <a:schemeClr val="accent3">
                        <a:lumMod val="40000"/>
                        <a:lumOff val="60000"/>
                      </a:schemeClr>
                    </a:solidFill>
                  </a:tcPr>
                </a:tc>
              </a:tr>
            </a:tbl>
          </a:graphicData>
        </a:graphic>
      </p:graphicFrame>
      <p:sp>
        <p:nvSpPr>
          <p:cNvPr id="33848" name="TextBox 5"/>
          <p:cNvSpPr txBox="1">
            <a:spLocks noChangeArrowheads="1"/>
          </p:cNvSpPr>
          <p:nvPr/>
        </p:nvSpPr>
        <p:spPr bwMode="auto">
          <a:xfrm>
            <a:off x="6248400" y="609600"/>
            <a:ext cx="2514600" cy="369888"/>
          </a:xfrm>
          <a:prstGeom prst="rect">
            <a:avLst/>
          </a:prstGeom>
          <a:noFill/>
          <a:ln w="9525">
            <a:noFill/>
            <a:miter lim="800000"/>
            <a:headEnd/>
            <a:tailEnd/>
          </a:ln>
        </p:spPr>
        <p:txBody>
          <a:bodyPr>
            <a:spAutoFit/>
          </a:bodyPr>
          <a:lstStyle/>
          <a:p>
            <a:r>
              <a:rPr lang="en-US" b="1" dirty="0">
                <a:latin typeface="Constantia" pitchFamily="18" charset="0"/>
              </a:rPr>
              <a:t>     </a:t>
            </a:r>
            <a:endParaRPr lang="en-IN" b="1" dirty="0">
              <a:latin typeface="Constantia" pitchFamily="18" charset="0"/>
            </a:endParaRPr>
          </a:p>
        </p:txBody>
      </p:sp>
      <p:sp>
        <p:nvSpPr>
          <p:cNvPr id="9" name="TextBox 8"/>
          <p:cNvSpPr txBox="1"/>
          <p:nvPr/>
        </p:nvSpPr>
        <p:spPr>
          <a:xfrm>
            <a:off x="6477000" y="1066800"/>
            <a:ext cx="1905000" cy="338554"/>
          </a:xfrm>
          <a:prstGeom prst="rect">
            <a:avLst/>
          </a:prstGeom>
          <a:noFill/>
        </p:spPr>
        <p:txBody>
          <a:bodyPr wrap="square" rtlCol="0">
            <a:spAutoFit/>
          </a:bodyPr>
          <a:lstStyle/>
          <a:p>
            <a:r>
              <a:rPr lang="en-US" sz="1600" b="1" dirty="0" smtClean="0">
                <a:latin typeface="Bookman Old Style" pitchFamily="18" charset="0"/>
              </a:rPr>
              <a:t>        (</a:t>
            </a:r>
            <a:r>
              <a:rPr lang="en-US" sz="1600" b="1" dirty="0" err="1" smtClean="0">
                <a:latin typeface="Bookman Old Style" pitchFamily="18" charset="0"/>
              </a:rPr>
              <a:t>Rs.In</a:t>
            </a:r>
            <a:r>
              <a:rPr lang="en-US" sz="1600" b="1" dirty="0" smtClean="0">
                <a:latin typeface="Bookman Old Style" pitchFamily="18" charset="0"/>
              </a:rPr>
              <a:t> Cr.)</a:t>
            </a:r>
            <a:endParaRPr lang="en-IN" sz="1600" b="1" dirty="0">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7B96499-146A-42EF-984C-0273DA1C01FB}" type="slidenum">
              <a:rPr lang="en-US"/>
              <a:pPr>
                <a:defRPr/>
              </a:pPr>
              <a:t>36</a:t>
            </a:fld>
            <a:endParaRPr lang="en-US" dirty="0"/>
          </a:p>
        </p:txBody>
      </p:sp>
      <p:sp>
        <p:nvSpPr>
          <p:cNvPr id="34818" name="Title 1"/>
          <p:cNvSpPr>
            <a:spLocks noGrp="1"/>
          </p:cNvSpPr>
          <p:nvPr>
            <p:ph type="title"/>
          </p:nvPr>
        </p:nvSpPr>
        <p:spPr>
          <a:xfrm>
            <a:off x="285720" y="0"/>
            <a:ext cx="8686800" cy="1066800"/>
          </a:xfrm>
        </p:spPr>
        <p:txBody>
          <a:bodyPr>
            <a:normAutofit/>
          </a:bodyPr>
          <a:lstStyle/>
          <a:p>
            <a:pPr algn="ctr"/>
            <a:r>
              <a:rPr lang="en-US" sz="2000" b="1" u="sng" dirty="0" smtClean="0">
                <a:solidFill>
                  <a:schemeClr val="accent4">
                    <a:lumMod val="60000"/>
                    <a:lumOff val="40000"/>
                  </a:schemeClr>
                </a:solidFill>
                <a:latin typeface="Bookman Old Style" pitchFamily="18" charset="0"/>
              </a:rPr>
              <a:t>Requirement of Budget for the Year 2018-19(Primary Stage)</a:t>
            </a:r>
            <a:endParaRPr lang="en-IN" sz="2000" b="1" u="sng" dirty="0" smtClean="0">
              <a:solidFill>
                <a:schemeClr val="accent4">
                  <a:lumMod val="60000"/>
                  <a:lumOff val="40000"/>
                </a:schemeClr>
              </a:solidFill>
              <a:latin typeface="Bookman Old Style"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793528697"/>
              </p:ext>
            </p:extLst>
          </p:nvPr>
        </p:nvGraphicFramePr>
        <p:xfrm>
          <a:off x="228600" y="1428735"/>
          <a:ext cx="8610600" cy="4120505"/>
        </p:xfrm>
        <a:graphic>
          <a:graphicData uri="http://schemas.openxmlformats.org/drawingml/2006/table">
            <a:tbl>
              <a:tblPr firstRow="1" bandRow="1">
                <a:tableStyleId>{5C22544A-7EE6-4342-B048-85BDC9FD1C3A}</a:tableStyleId>
              </a:tblPr>
              <a:tblGrid>
                <a:gridCol w="2971800"/>
                <a:gridCol w="1905000"/>
                <a:gridCol w="1522971"/>
                <a:gridCol w="2210829"/>
              </a:tblGrid>
              <a:tr h="960682">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Component </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Centre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State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ea typeface="Tahoma" pitchFamily="34" charset="0"/>
                          <a:cs typeface="Tahoma" pitchFamily="34" charset="0"/>
                        </a:rPr>
                        <a:t>Total requirement for 2017-18</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400285">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Cost of Food grains</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5.92</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5.92</a:t>
                      </a:r>
                    </a:p>
                  </a:txBody>
                  <a:tcPr>
                    <a:solidFill>
                      <a:schemeClr val="accent3">
                        <a:lumMod val="40000"/>
                        <a:lumOff val="60000"/>
                      </a:schemeClr>
                    </a:solidFill>
                  </a:tcPr>
                </a:tc>
              </a:tr>
              <a:tr h="351266">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Transportation Cost</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1.66</a:t>
                      </a: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1.66</a:t>
                      </a:r>
                    </a:p>
                  </a:txBody>
                  <a:tcPr>
                    <a:solidFill>
                      <a:schemeClr val="accent3">
                        <a:lumMod val="40000"/>
                        <a:lumOff val="60000"/>
                      </a:schemeClr>
                    </a:solidFill>
                  </a:tcPr>
                </a:tc>
              </a:tr>
              <a:tr h="360040">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Cooking Cost</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57.28</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38.11</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95.39</a:t>
                      </a:r>
                    </a:p>
                  </a:txBody>
                  <a:tcPr>
                    <a:solidFill>
                      <a:schemeClr val="accent3">
                        <a:lumMod val="40000"/>
                        <a:lumOff val="60000"/>
                      </a:schemeClr>
                    </a:solidFill>
                  </a:tcPr>
                </a:tc>
              </a:tr>
              <a:tr h="934775">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Honorarium </a:t>
                      </a:r>
                      <a:r>
                        <a:rPr lang="en-US" sz="1500" baseline="0" dirty="0" smtClean="0">
                          <a:solidFill>
                            <a:schemeClr val="tx2">
                              <a:lumMod val="50000"/>
                            </a:schemeClr>
                          </a:solidFill>
                          <a:latin typeface="Bookman Old Style" pitchFamily="18" charset="0"/>
                          <a:ea typeface="Tahoma" pitchFamily="34" charset="0"/>
                          <a:cs typeface="Tahoma" pitchFamily="34" charset="0"/>
                        </a:rPr>
                        <a:t>Cook cum Helper @ </a:t>
                      </a:r>
                      <a:r>
                        <a:rPr lang="en-US" sz="1500" b="1" baseline="0" dirty="0" smtClean="0">
                          <a:solidFill>
                            <a:schemeClr val="tx2">
                              <a:lumMod val="50000"/>
                            </a:schemeClr>
                          </a:solidFill>
                          <a:latin typeface="Bookman Old Style" pitchFamily="18" charset="0"/>
                          <a:ea typeface="Tahoma" pitchFamily="34" charset="0"/>
                          <a:cs typeface="Tahoma" pitchFamily="34" charset="0"/>
                        </a:rPr>
                        <a:t>Rs. 2500 per month i.e. Rs.600/-CS &amp;Rs.1900/- SS</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13.46</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42.63</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56.09</a:t>
                      </a:r>
                    </a:p>
                  </a:txBody>
                  <a:tcPr>
                    <a:solidFill>
                      <a:schemeClr val="accent3">
                        <a:lumMod val="40000"/>
                        <a:lumOff val="60000"/>
                      </a:schemeClr>
                    </a:solidFill>
                  </a:tcPr>
                </a:tc>
              </a:tr>
              <a:tr h="288975">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MME</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1.41</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1.41</a:t>
                      </a:r>
                    </a:p>
                  </a:txBody>
                  <a:tcPr>
                    <a:solidFill>
                      <a:schemeClr val="accent3">
                        <a:lumMod val="40000"/>
                        <a:lumOff val="60000"/>
                      </a:schemeClr>
                    </a:solidFill>
                  </a:tcPr>
                </a:tc>
              </a:tr>
              <a:tr h="288975">
                <a:tc>
                  <a:txBody>
                    <a:bodyPr/>
                    <a:lstStyle/>
                    <a:p>
                      <a:r>
                        <a:rPr lang="en-IN" sz="1500" b="1" dirty="0" smtClean="0">
                          <a:solidFill>
                            <a:schemeClr val="tx2">
                              <a:lumMod val="50000"/>
                            </a:schemeClr>
                          </a:solidFill>
                          <a:latin typeface="Bookman Old Style" pitchFamily="18" charset="0"/>
                          <a:ea typeface="Tahoma" pitchFamily="34" charset="0"/>
                          <a:cs typeface="Tahoma" pitchFamily="34" charset="0"/>
                        </a:rPr>
                        <a:t>Milk Provision </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52.62</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52.62</a:t>
                      </a:r>
                    </a:p>
                  </a:txBody>
                  <a:tcPr>
                    <a:solidFill>
                      <a:schemeClr val="accent3">
                        <a:lumMod val="40000"/>
                        <a:lumOff val="60000"/>
                      </a:schemeClr>
                    </a:solidFill>
                  </a:tcPr>
                </a:tc>
              </a:tr>
              <a:tr h="402312">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Total</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79.73</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133.36</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ea typeface="Tahoma" pitchFamily="34" charset="0"/>
                          <a:cs typeface="Tahoma" pitchFamily="34" charset="0"/>
                        </a:rPr>
                        <a:t>213.09</a:t>
                      </a:r>
                    </a:p>
                  </a:txBody>
                  <a:tcPr>
                    <a:solidFill>
                      <a:schemeClr val="accent3">
                        <a:lumMod val="40000"/>
                        <a:lumOff val="60000"/>
                      </a:schemeClr>
                    </a:solidFill>
                  </a:tcPr>
                </a:tc>
              </a:tr>
            </a:tbl>
          </a:graphicData>
        </a:graphic>
      </p:graphicFrame>
      <p:sp>
        <p:nvSpPr>
          <p:cNvPr id="34862" name="TextBox 5"/>
          <p:cNvSpPr txBox="1">
            <a:spLocks noChangeArrowheads="1"/>
          </p:cNvSpPr>
          <p:nvPr/>
        </p:nvSpPr>
        <p:spPr bwMode="auto">
          <a:xfrm>
            <a:off x="6248400" y="1000108"/>
            <a:ext cx="2038376" cy="369332"/>
          </a:xfrm>
          <a:prstGeom prst="rect">
            <a:avLst/>
          </a:prstGeom>
          <a:noFill/>
          <a:ln w="9525">
            <a:noFill/>
            <a:miter lim="800000"/>
            <a:headEnd/>
            <a:tailEnd/>
          </a:ln>
        </p:spPr>
        <p:txBody>
          <a:bodyPr wrap="square">
            <a:spAutoFit/>
          </a:bodyPr>
          <a:lstStyle/>
          <a:p>
            <a:r>
              <a:rPr lang="en-US" b="1" dirty="0">
                <a:latin typeface="Constantia" pitchFamily="18" charset="0"/>
              </a:rPr>
              <a:t>     </a:t>
            </a:r>
            <a:r>
              <a:rPr lang="en-US" b="1" dirty="0" smtClean="0">
                <a:latin typeface="Constantia" pitchFamily="18" charset="0"/>
              </a:rPr>
              <a:t>          </a:t>
            </a:r>
            <a:r>
              <a:rPr lang="en-US" sz="1500" b="1" dirty="0" smtClean="0">
                <a:latin typeface="Lucida Bright" pitchFamily="18" charset="0"/>
              </a:rPr>
              <a:t>(</a:t>
            </a:r>
            <a:r>
              <a:rPr lang="en-US" sz="1500" b="1" dirty="0">
                <a:latin typeface="Lucida Bright" pitchFamily="18" charset="0"/>
              </a:rPr>
              <a:t>Rs. In </a:t>
            </a:r>
            <a:r>
              <a:rPr lang="en-US" sz="1500" b="1" dirty="0" smtClean="0">
                <a:latin typeface="Lucida Bright" pitchFamily="18" charset="0"/>
              </a:rPr>
              <a:t>Cr.)  </a:t>
            </a:r>
            <a:r>
              <a:rPr lang="en-US" b="1" dirty="0" smtClean="0">
                <a:latin typeface="Lucida Bright" pitchFamily="18" charset="0"/>
              </a:rPr>
              <a:t>    </a:t>
            </a:r>
            <a:endParaRPr lang="en-IN" b="1" dirty="0">
              <a:latin typeface="Lucida Bright" pitchFamily="18" charset="0"/>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6438B49-5600-451C-9F7E-77010AE459C1}" type="slidenum">
              <a:rPr lang="en-US"/>
              <a:pPr>
                <a:defRPr/>
              </a:pPr>
              <a:t>37</a:t>
            </a:fld>
            <a:endParaRPr lang="en-US" dirty="0"/>
          </a:p>
        </p:txBody>
      </p:sp>
      <p:sp>
        <p:nvSpPr>
          <p:cNvPr id="32770" name="Title 1"/>
          <p:cNvSpPr>
            <a:spLocks noGrp="1"/>
          </p:cNvSpPr>
          <p:nvPr>
            <p:ph type="title"/>
          </p:nvPr>
        </p:nvSpPr>
        <p:spPr>
          <a:xfrm>
            <a:off x="0" y="381000"/>
            <a:ext cx="8686800" cy="914400"/>
          </a:xfrm>
        </p:spPr>
        <p:txBody>
          <a:bodyPr>
            <a:no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Requirement of Budget for the Year 2018-19</a:t>
            </a:r>
            <a:br>
              <a:rPr lang="en-US" sz="2000" b="1" u="sng" dirty="0" smtClean="0">
                <a:solidFill>
                  <a:schemeClr val="accent4">
                    <a:lumMod val="60000"/>
                    <a:lumOff val="40000"/>
                  </a:schemeClr>
                </a:solidFill>
                <a:latin typeface="Bookman Old Style" pitchFamily="18" charset="0"/>
              </a:rPr>
            </a:br>
            <a:r>
              <a:rPr lang="en-US" sz="2000" b="1" u="sng" dirty="0" smtClean="0">
                <a:solidFill>
                  <a:schemeClr val="accent4">
                    <a:lumMod val="60000"/>
                    <a:lumOff val="40000"/>
                  </a:schemeClr>
                </a:solidFill>
                <a:latin typeface="Bookman Old Style" pitchFamily="18" charset="0"/>
              </a:rPr>
              <a:t> (Upper Primary Stage)</a:t>
            </a:r>
            <a:endParaRPr lang="en-IN" sz="2000" b="1" u="sng" dirty="0" smtClean="0">
              <a:solidFill>
                <a:schemeClr val="accent4">
                  <a:lumMod val="60000"/>
                  <a:lumOff val="40000"/>
                </a:schemeClr>
              </a:solidFill>
              <a:latin typeface="Bookman Old Style"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825587440"/>
              </p:ext>
            </p:extLst>
          </p:nvPr>
        </p:nvGraphicFramePr>
        <p:xfrm>
          <a:off x="304800" y="1641475"/>
          <a:ext cx="8610600" cy="4058029"/>
        </p:xfrm>
        <a:graphic>
          <a:graphicData uri="http://schemas.openxmlformats.org/drawingml/2006/table">
            <a:tbl>
              <a:tblPr firstRow="1" bandRow="1">
                <a:tableStyleId>{5C22544A-7EE6-4342-B048-85BDC9FD1C3A}</a:tableStyleId>
              </a:tblPr>
              <a:tblGrid>
                <a:gridCol w="2796604"/>
                <a:gridCol w="2097454"/>
                <a:gridCol w="1839873"/>
                <a:gridCol w="1876669"/>
              </a:tblGrid>
              <a:tr h="511082">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Component </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Centre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State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Total requirement for 2017-18</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438070">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Cost of Food grains</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4.59</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4.58</a:t>
                      </a:r>
                    </a:p>
                  </a:txBody>
                  <a:tcPr>
                    <a:solidFill>
                      <a:schemeClr val="accent3">
                        <a:lumMod val="40000"/>
                        <a:lumOff val="60000"/>
                      </a:schemeClr>
                    </a:solidFill>
                  </a:tcPr>
                </a:tc>
              </a:tr>
              <a:tr h="435055">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Transportation Cost</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latin typeface="Bookman Old Style" pitchFamily="18" charset="0"/>
                        </a:rPr>
                        <a:t>1.73</a:t>
                      </a:r>
                      <a:endParaRPr lang="en-IN" sz="1500" dirty="0">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1.73</a:t>
                      </a:r>
                    </a:p>
                  </a:txBody>
                  <a:tcPr>
                    <a:solidFill>
                      <a:schemeClr val="accent3">
                        <a:lumMod val="40000"/>
                        <a:lumOff val="60000"/>
                      </a:schemeClr>
                    </a:solidFill>
                  </a:tcPr>
                </a:tc>
              </a:tr>
              <a:tr h="350456">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Cooking Cost</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59.26</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39.45</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98.71</a:t>
                      </a:r>
                    </a:p>
                  </a:txBody>
                  <a:tcPr>
                    <a:solidFill>
                      <a:schemeClr val="accent3">
                        <a:lumMod val="40000"/>
                        <a:lumOff val="60000"/>
                      </a:schemeClr>
                    </a:solidFill>
                  </a:tcPr>
                </a:tc>
              </a:tr>
              <a:tr h="876141">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Honorarium </a:t>
                      </a:r>
                      <a:r>
                        <a:rPr lang="en-US" sz="1500" baseline="0" dirty="0" smtClean="0">
                          <a:solidFill>
                            <a:schemeClr val="tx2">
                              <a:lumMod val="50000"/>
                            </a:schemeClr>
                          </a:solidFill>
                          <a:latin typeface="Bookman Old Style" pitchFamily="18" charset="0"/>
                          <a:ea typeface="Tahoma" pitchFamily="34" charset="0"/>
                          <a:cs typeface="Tahoma" pitchFamily="34" charset="0"/>
                        </a:rPr>
                        <a:t>Cook cum Helper @ </a:t>
                      </a:r>
                      <a:r>
                        <a:rPr lang="en-US" sz="1500" b="1" baseline="0" dirty="0" smtClean="0">
                          <a:solidFill>
                            <a:schemeClr val="tx2">
                              <a:lumMod val="50000"/>
                            </a:schemeClr>
                          </a:solidFill>
                          <a:latin typeface="Bookman Old Style" pitchFamily="18" charset="0"/>
                          <a:ea typeface="Tahoma" pitchFamily="34" charset="0"/>
                          <a:cs typeface="Tahoma" pitchFamily="34" charset="0"/>
                        </a:rPr>
                        <a:t>Rs. 2500 per month i.e. Rs.600/-CS &amp;Rs.1900/- SS</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8.45</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26.76</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35.21</a:t>
                      </a:r>
                    </a:p>
                  </a:txBody>
                  <a:tcPr>
                    <a:solidFill>
                      <a:schemeClr val="accent3">
                        <a:lumMod val="40000"/>
                        <a:lumOff val="60000"/>
                      </a:schemeClr>
                    </a:solidFill>
                  </a:tcPr>
                </a:tc>
              </a:tr>
              <a:tr h="350456">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MME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1.33</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1.33</a:t>
                      </a:r>
                    </a:p>
                  </a:txBody>
                  <a:tcPr>
                    <a:solidFill>
                      <a:schemeClr val="accent3">
                        <a:lumMod val="40000"/>
                        <a:lumOff val="60000"/>
                      </a:schemeClr>
                    </a:solidFill>
                  </a:tcPr>
                </a:tc>
              </a:tr>
              <a:tr h="350456">
                <a:tc>
                  <a:txBody>
                    <a:bodyPr/>
                    <a:lstStyle/>
                    <a:p>
                      <a:r>
                        <a:rPr lang="en-IN" sz="1500" b="1" dirty="0" smtClean="0">
                          <a:solidFill>
                            <a:schemeClr val="tx2">
                              <a:lumMod val="50000"/>
                            </a:schemeClr>
                          </a:solidFill>
                          <a:latin typeface="Bookman Old Style" pitchFamily="18" charset="0"/>
                          <a:ea typeface="Tahoma" pitchFamily="34" charset="0"/>
                          <a:cs typeface="Tahoma" pitchFamily="34" charset="0"/>
                        </a:rPr>
                        <a:t>Milk Provision</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tx2">
                              <a:lumMod val="50000"/>
                            </a:schemeClr>
                          </a:solidFill>
                          <a:latin typeface="Bookman Old Style" pitchFamily="18" charset="0"/>
                          <a:ea typeface="Tahoma" pitchFamily="34" charset="0"/>
                          <a:cs typeface="Tahoma" pitchFamily="34" charset="0"/>
                        </a:rPr>
                        <a:t>0.00</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tx2">
                              <a:lumMod val="50000"/>
                            </a:schemeClr>
                          </a:solidFill>
                          <a:latin typeface="Bookman Old Style" pitchFamily="18" charset="0"/>
                          <a:ea typeface="Tahoma" pitchFamily="34" charset="0"/>
                          <a:cs typeface="Tahoma" pitchFamily="34" charset="0"/>
                        </a:rPr>
                        <a:t>33.94</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ea typeface="Tahoma" pitchFamily="34" charset="0"/>
                          <a:cs typeface="Tahoma" pitchFamily="34" charset="0"/>
                        </a:rPr>
                        <a:t>33.94</a:t>
                      </a:r>
                    </a:p>
                  </a:txBody>
                  <a:tcPr>
                    <a:solidFill>
                      <a:schemeClr val="accent3">
                        <a:lumMod val="40000"/>
                        <a:lumOff val="60000"/>
                      </a:schemeClr>
                    </a:solidFill>
                  </a:tcPr>
                </a:tc>
              </a:tr>
              <a:tr h="350456">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Total</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75.36</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100.15</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ea typeface="Tahoma" pitchFamily="34" charset="0"/>
                          <a:cs typeface="Tahoma" pitchFamily="34" charset="0"/>
                        </a:rPr>
                        <a:t>175.50</a:t>
                      </a:r>
                    </a:p>
                  </a:txBody>
                  <a:tcPr>
                    <a:solidFill>
                      <a:schemeClr val="accent3">
                        <a:lumMod val="40000"/>
                        <a:lumOff val="60000"/>
                      </a:schemeClr>
                    </a:solidFill>
                  </a:tcPr>
                </a:tc>
              </a:tr>
            </a:tbl>
          </a:graphicData>
        </a:graphic>
      </p:graphicFrame>
      <p:sp>
        <p:nvSpPr>
          <p:cNvPr id="35887" name="TextBox 8"/>
          <p:cNvSpPr txBox="1">
            <a:spLocks noChangeArrowheads="1"/>
          </p:cNvSpPr>
          <p:nvPr/>
        </p:nvSpPr>
        <p:spPr bwMode="auto">
          <a:xfrm>
            <a:off x="6705600" y="1357298"/>
            <a:ext cx="2438400" cy="646331"/>
          </a:xfrm>
          <a:prstGeom prst="rect">
            <a:avLst/>
          </a:prstGeom>
          <a:noFill/>
          <a:ln w="9525">
            <a:noFill/>
            <a:miter lim="800000"/>
            <a:headEnd/>
            <a:tailEnd/>
          </a:ln>
        </p:spPr>
        <p:txBody>
          <a:bodyPr wrap="square">
            <a:spAutoFit/>
          </a:bodyPr>
          <a:lstStyle/>
          <a:p>
            <a:r>
              <a:rPr lang="en-US" b="1" dirty="0" smtClean="0">
                <a:latin typeface="Lucida Bright" pitchFamily="18" charset="0"/>
              </a:rPr>
              <a:t>          (Rs. in Cr.)</a:t>
            </a:r>
            <a:endParaRPr lang="en-US" b="1" dirty="0">
              <a:latin typeface="Lucida Bright" pitchFamily="18" charset="0"/>
            </a:endParaRPr>
          </a:p>
          <a:p>
            <a:endParaRPr lang="en-IN" dirty="0"/>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59747DE-1305-4D93-AEDB-DB0E33873B13}" type="slidenum">
              <a:rPr lang="en-US"/>
              <a:pPr>
                <a:defRPr/>
              </a:pPr>
              <a:t>38</a:t>
            </a:fld>
            <a:endParaRPr lang="en-US" dirty="0"/>
          </a:p>
        </p:txBody>
      </p:sp>
      <p:sp>
        <p:nvSpPr>
          <p:cNvPr id="2" name="Title 1"/>
          <p:cNvSpPr>
            <a:spLocks noGrp="1"/>
          </p:cNvSpPr>
          <p:nvPr>
            <p:ph type="title"/>
          </p:nvPr>
        </p:nvSpPr>
        <p:spPr>
          <a:xfrm>
            <a:off x="457200" y="457200"/>
            <a:ext cx="8229600" cy="914400"/>
          </a:xfrm>
        </p:spPr>
        <p:txBody>
          <a:bodyPr>
            <a:no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Requirement of Budget for the Year 2018-19 for (National Child Labour Project Schools(NCLP) </a:t>
            </a:r>
            <a:endParaRPr lang="en-IN" sz="2000" b="1" u="sng" dirty="0">
              <a:solidFill>
                <a:schemeClr val="accent4">
                  <a:lumMod val="60000"/>
                  <a:lumOff val="40000"/>
                </a:schemeClr>
              </a:solidFill>
              <a:latin typeface="Bookman Old Style"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645900339"/>
              </p:ext>
            </p:extLst>
          </p:nvPr>
        </p:nvGraphicFramePr>
        <p:xfrm>
          <a:off x="228600" y="1928801"/>
          <a:ext cx="8610600" cy="3187381"/>
        </p:xfrm>
        <a:graphic>
          <a:graphicData uri="http://schemas.openxmlformats.org/drawingml/2006/table">
            <a:tbl>
              <a:tblPr firstRow="1" bandRow="1">
                <a:tableStyleId>{5C22544A-7EE6-4342-B048-85BDC9FD1C3A}</a:tableStyleId>
              </a:tblPr>
              <a:tblGrid>
                <a:gridCol w="2590800"/>
                <a:gridCol w="1828800"/>
                <a:gridCol w="2138378"/>
                <a:gridCol w="2052622"/>
              </a:tblGrid>
              <a:tr h="1021075">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Component </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Centre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State</a:t>
                      </a:r>
                      <a:r>
                        <a:rPr lang="en-US" sz="1500" baseline="0" dirty="0" smtClean="0">
                          <a:solidFill>
                            <a:schemeClr val="tx2">
                              <a:lumMod val="50000"/>
                            </a:schemeClr>
                          </a:solidFill>
                          <a:latin typeface="Bookman Old Style" pitchFamily="18" charset="0"/>
                          <a:ea typeface="Tahoma" pitchFamily="34" charset="0"/>
                          <a:cs typeface="Tahoma" pitchFamily="34" charset="0"/>
                        </a:rPr>
                        <a:t> Share</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2">
                              <a:lumMod val="50000"/>
                            </a:schemeClr>
                          </a:solidFill>
                          <a:latin typeface="Bookman Old Style" pitchFamily="18" charset="0"/>
                          <a:ea typeface="Tahoma" pitchFamily="34" charset="0"/>
                          <a:cs typeface="Tahoma" pitchFamily="34" charset="0"/>
                        </a:rPr>
                        <a:t>Total requirement for 2018-19</a:t>
                      </a:r>
                      <a:endParaRPr lang="en-IN" sz="1500" dirty="0" smtClean="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35108">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Cost of Food grains</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0.0312</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0.0312</a:t>
                      </a:r>
                    </a:p>
                  </a:txBody>
                  <a:tcPr>
                    <a:solidFill>
                      <a:schemeClr val="accent3">
                        <a:lumMod val="40000"/>
                        <a:lumOff val="60000"/>
                      </a:schemeClr>
                    </a:solidFill>
                  </a:tcPr>
                </a:tc>
              </a:tr>
              <a:tr h="391038">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Transportation Cost</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latin typeface="Bookman Old Style" pitchFamily="18" charset="0"/>
                        </a:rPr>
                        <a:t>0.0087</a:t>
                      </a:r>
                      <a:endParaRPr lang="en-IN" sz="1500" dirty="0">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0.0087</a:t>
                      </a:r>
                    </a:p>
                  </a:txBody>
                  <a:tcPr>
                    <a:solidFill>
                      <a:schemeClr val="accent3">
                        <a:lumMod val="40000"/>
                        <a:lumOff val="60000"/>
                      </a:schemeClr>
                    </a:solidFill>
                  </a:tcPr>
                </a:tc>
              </a:tr>
              <a:tr h="360040">
                <a:tc>
                  <a:txBody>
                    <a:bodyPr/>
                    <a:lstStyle/>
                    <a:p>
                      <a:r>
                        <a:rPr lang="en-US" sz="1500" dirty="0" smtClean="0">
                          <a:solidFill>
                            <a:schemeClr val="tx2">
                              <a:lumMod val="50000"/>
                            </a:schemeClr>
                          </a:solidFill>
                          <a:latin typeface="Bookman Old Style" pitchFamily="18" charset="0"/>
                          <a:ea typeface="Tahoma" pitchFamily="34" charset="0"/>
                          <a:cs typeface="Tahoma" pitchFamily="34" charset="0"/>
                        </a:rPr>
                        <a:t>Cooking Cost</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0.2292</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0.1526</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0.3818</a:t>
                      </a:r>
                    </a:p>
                  </a:txBody>
                  <a:tcPr>
                    <a:solidFill>
                      <a:schemeClr val="accent3">
                        <a:lumMod val="40000"/>
                        <a:lumOff val="60000"/>
                      </a:schemeClr>
                    </a:solidFill>
                  </a:tcPr>
                </a:tc>
              </a:tr>
              <a:tr h="360040">
                <a:tc>
                  <a:txBody>
                    <a:bodyPr/>
                    <a:lstStyle/>
                    <a:p>
                      <a:r>
                        <a:rPr lang="en-US" sz="1500" b="0" dirty="0" smtClean="0">
                          <a:solidFill>
                            <a:schemeClr val="tx2">
                              <a:lumMod val="50000"/>
                            </a:schemeClr>
                          </a:solidFill>
                          <a:latin typeface="Bookman Old Style" pitchFamily="18" charset="0"/>
                          <a:ea typeface="Tahoma" pitchFamily="34" charset="0"/>
                          <a:cs typeface="Tahoma" pitchFamily="34" charset="0"/>
                        </a:rPr>
                        <a:t>MME</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0.0048</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ea typeface="Tahoma" pitchFamily="34" charset="0"/>
                          <a:cs typeface="Tahoma" pitchFamily="34" charset="0"/>
                        </a:rPr>
                        <a:t>0.00</a:t>
                      </a:r>
                      <a:endParaRPr lang="en-IN" sz="150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50000"/>
                            </a:schemeClr>
                          </a:solidFill>
                          <a:latin typeface="Bookman Old Style" pitchFamily="18" charset="0"/>
                          <a:ea typeface="Tahoma" pitchFamily="34" charset="0"/>
                          <a:cs typeface="Tahoma" pitchFamily="34" charset="0"/>
                        </a:rPr>
                        <a:t>0.0048</a:t>
                      </a:r>
                    </a:p>
                  </a:txBody>
                  <a:tcPr>
                    <a:solidFill>
                      <a:schemeClr val="accent3">
                        <a:lumMod val="40000"/>
                        <a:lumOff val="60000"/>
                      </a:schemeClr>
                    </a:solidFill>
                  </a:tcPr>
                </a:tc>
              </a:tr>
              <a:tr h="360040">
                <a:tc>
                  <a:txBody>
                    <a:bodyPr/>
                    <a:lstStyle/>
                    <a:p>
                      <a:r>
                        <a:rPr lang="en-IN" sz="1500" b="0" dirty="0" smtClean="0">
                          <a:solidFill>
                            <a:schemeClr val="tx2">
                              <a:lumMod val="50000"/>
                            </a:schemeClr>
                          </a:solidFill>
                          <a:latin typeface="Bookman Old Style" pitchFamily="18" charset="0"/>
                          <a:ea typeface="Tahoma" pitchFamily="34" charset="0"/>
                          <a:cs typeface="Tahoma" pitchFamily="34" charset="0"/>
                        </a:rPr>
                        <a:t>Milk Provision</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tx2">
                              <a:lumMod val="50000"/>
                            </a:schemeClr>
                          </a:solidFill>
                          <a:latin typeface="Bookman Old Style" pitchFamily="18" charset="0"/>
                          <a:ea typeface="Tahoma" pitchFamily="34" charset="0"/>
                          <a:cs typeface="Tahoma" pitchFamily="34" charset="0"/>
                        </a:rPr>
                        <a:t>0.00</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tx2">
                              <a:lumMod val="50000"/>
                            </a:schemeClr>
                          </a:solidFill>
                          <a:latin typeface="Bookman Old Style" pitchFamily="18" charset="0"/>
                          <a:ea typeface="Tahoma" pitchFamily="34" charset="0"/>
                          <a:cs typeface="Tahoma" pitchFamily="34" charset="0"/>
                        </a:rPr>
                        <a:t>0.1853</a:t>
                      </a:r>
                      <a:endParaRPr lang="en-IN" sz="1500" b="0"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ea typeface="Tahoma" pitchFamily="34" charset="0"/>
                          <a:cs typeface="Tahoma" pitchFamily="34" charset="0"/>
                        </a:rPr>
                        <a:t>0.1853</a:t>
                      </a:r>
                    </a:p>
                  </a:txBody>
                  <a:tcPr>
                    <a:solidFill>
                      <a:schemeClr val="accent3">
                        <a:lumMod val="40000"/>
                        <a:lumOff val="60000"/>
                      </a:schemeClr>
                    </a:solidFill>
                  </a:tcPr>
                </a:tc>
              </a:tr>
              <a:tr h="360040">
                <a:tc>
                  <a:txBody>
                    <a:bodyPr/>
                    <a:lstStyle/>
                    <a:p>
                      <a:r>
                        <a:rPr lang="en-US" sz="1500" b="1" dirty="0" smtClean="0">
                          <a:solidFill>
                            <a:schemeClr val="tx2">
                              <a:lumMod val="50000"/>
                            </a:schemeClr>
                          </a:solidFill>
                          <a:latin typeface="Bookman Old Style" pitchFamily="18" charset="0"/>
                          <a:ea typeface="Tahoma" pitchFamily="34" charset="0"/>
                          <a:cs typeface="Tahoma" pitchFamily="34" charset="0"/>
                        </a:rPr>
                        <a:t>Total</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0.2739</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50000"/>
                            </a:schemeClr>
                          </a:solidFill>
                          <a:latin typeface="Bookman Old Style" pitchFamily="18" charset="0"/>
                          <a:ea typeface="Tahoma" pitchFamily="34" charset="0"/>
                          <a:cs typeface="Tahoma" pitchFamily="34" charset="0"/>
                        </a:rPr>
                        <a:t>0.3379</a:t>
                      </a:r>
                      <a:endParaRPr lang="en-IN" sz="1500" b="1" dirty="0">
                        <a:solidFill>
                          <a:schemeClr val="tx2">
                            <a:lumMod val="50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ea typeface="Tahoma" pitchFamily="34" charset="0"/>
                          <a:cs typeface="Tahoma" pitchFamily="34" charset="0"/>
                        </a:rPr>
                        <a:t>0.6118</a:t>
                      </a:r>
                    </a:p>
                  </a:txBody>
                  <a:tcPr>
                    <a:solidFill>
                      <a:schemeClr val="accent3">
                        <a:lumMod val="40000"/>
                        <a:lumOff val="60000"/>
                      </a:schemeClr>
                    </a:solidFill>
                  </a:tcPr>
                </a:tc>
              </a:tr>
            </a:tbl>
          </a:graphicData>
        </a:graphic>
      </p:graphicFrame>
      <p:sp>
        <p:nvSpPr>
          <p:cNvPr id="36906" name="TextBox 6"/>
          <p:cNvSpPr txBox="1">
            <a:spLocks noChangeArrowheads="1"/>
          </p:cNvSpPr>
          <p:nvPr/>
        </p:nvSpPr>
        <p:spPr bwMode="auto">
          <a:xfrm>
            <a:off x="5786446" y="1571612"/>
            <a:ext cx="3034026" cy="369888"/>
          </a:xfrm>
          <a:prstGeom prst="rect">
            <a:avLst/>
          </a:prstGeom>
          <a:noFill/>
          <a:ln w="9525">
            <a:noFill/>
            <a:miter lim="800000"/>
            <a:headEnd/>
            <a:tailEnd/>
          </a:ln>
        </p:spPr>
        <p:txBody>
          <a:bodyPr wrap="square">
            <a:spAutoFit/>
          </a:bodyPr>
          <a:lstStyle/>
          <a:p>
            <a:pPr algn="r"/>
            <a:r>
              <a:rPr lang="en-US" b="1" dirty="0" smtClean="0">
                <a:latin typeface="Lucida Bright" pitchFamily="18" charset="0"/>
              </a:rPr>
              <a:t> (Rs. in Cr.)</a:t>
            </a:r>
            <a:endParaRPr lang="en-IN" b="1" dirty="0">
              <a:latin typeface="Lucida Bright" pitchFamily="18"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690AE2C-5DA2-457D-904F-49B3FC29C148}" type="slidenum">
              <a:rPr lang="en-US"/>
              <a:pPr>
                <a:defRPr/>
              </a:pPr>
              <a:t>39</a:t>
            </a:fld>
            <a:endParaRPr lang="en-US" dirty="0"/>
          </a:p>
        </p:txBody>
      </p:sp>
      <p:sp>
        <p:nvSpPr>
          <p:cNvPr id="2" name="Title 1"/>
          <p:cNvSpPr>
            <a:spLocks noGrp="1"/>
          </p:cNvSpPr>
          <p:nvPr>
            <p:ph type="title"/>
          </p:nvPr>
        </p:nvSpPr>
        <p:spPr>
          <a:xfrm>
            <a:off x="539552" y="0"/>
            <a:ext cx="8305800" cy="1429544"/>
          </a:xfrm>
        </p:spPr>
        <p:txBody>
          <a:bodyPr>
            <a:normAutofit fontScale="90000"/>
          </a:bodyPr>
          <a:lstStyle/>
          <a:p>
            <a:pPr algn="ctr" fontAlgn="auto">
              <a:spcAft>
                <a:spcPts val="0"/>
              </a:spcAft>
              <a:defRPr/>
            </a:pPr>
            <a:r>
              <a:rPr lang="en-IN" sz="2000" b="1" u="sng" dirty="0" smtClean="0">
                <a:solidFill>
                  <a:schemeClr val="accent4">
                    <a:lumMod val="60000"/>
                    <a:lumOff val="40000"/>
                  </a:schemeClr>
                </a:solidFill>
                <a:latin typeface="Bookman Old Style" pitchFamily="18" charset="0"/>
              </a:rPr>
              <a:t>Proposal for MME 2018-19</a:t>
            </a:r>
            <a:r>
              <a:rPr lang="en-IN" sz="2000" b="1" dirty="0" smtClean="0">
                <a:solidFill>
                  <a:schemeClr val="accent4">
                    <a:lumMod val="60000"/>
                    <a:lumOff val="40000"/>
                  </a:schemeClr>
                </a:solidFill>
                <a:latin typeface="Bookman Old Style" pitchFamily="18" charset="0"/>
              </a:rPr>
              <a:t/>
            </a:r>
            <a:br>
              <a:rPr lang="en-IN" sz="2000" b="1" dirty="0" smtClean="0">
                <a:solidFill>
                  <a:schemeClr val="accent4">
                    <a:lumMod val="60000"/>
                    <a:lumOff val="40000"/>
                  </a:schemeClr>
                </a:solidFill>
                <a:latin typeface="Bookman Old Style" pitchFamily="18" charset="0"/>
              </a:rPr>
            </a:br>
            <a:r>
              <a:rPr lang="en-IN" dirty="0" smtClean="0"/>
              <a:t/>
            </a:r>
            <a:br>
              <a:rPr lang="en-IN" dirty="0" smtClean="0"/>
            </a:b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xmlns="" val="1054746495"/>
              </p:ext>
            </p:extLst>
          </p:nvPr>
        </p:nvGraphicFramePr>
        <p:xfrm>
          <a:off x="357158" y="756209"/>
          <a:ext cx="8534401" cy="5724525"/>
        </p:xfrm>
        <a:graphic>
          <a:graphicData uri="http://schemas.openxmlformats.org/drawingml/2006/table">
            <a:tbl>
              <a:tblPr firstRow="1" bandRow="1">
                <a:tableStyleId>{5C22544A-7EE6-4342-B048-85BDC9FD1C3A}</a:tableStyleId>
              </a:tblPr>
              <a:tblGrid>
                <a:gridCol w="552424"/>
                <a:gridCol w="6000792"/>
                <a:gridCol w="1981185"/>
              </a:tblGrid>
              <a:tr h="512551">
                <a:tc>
                  <a:txBody>
                    <a:bodyPr/>
                    <a:lstStyle/>
                    <a:p>
                      <a:pPr algn="ctr"/>
                      <a:r>
                        <a:rPr lang="en-US" sz="1500" dirty="0" err="1" smtClean="0">
                          <a:solidFill>
                            <a:schemeClr val="tx2">
                              <a:lumMod val="50000"/>
                            </a:schemeClr>
                          </a:solidFill>
                          <a:latin typeface="Bookman Old Style" pitchFamily="18" charset="0"/>
                        </a:rPr>
                        <a:t>Sr.No</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ctr"/>
                      <a:r>
                        <a:rPr lang="en-IN" sz="1500" dirty="0" smtClean="0">
                          <a:solidFill>
                            <a:schemeClr val="tx2">
                              <a:lumMod val="50000"/>
                            </a:schemeClr>
                          </a:solidFill>
                          <a:latin typeface="Bookman Old Style" pitchFamily="18" charset="0"/>
                        </a:rPr>
                        <a:t>Particulars</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ctr"/>
                      <a:r>
                        <a:rPr lang="en-IN" sz="1500" dirty="0" smtClean="0">
                          <a:solidFill>
                            <a:schemeClr val="tx2">
                              <a:lumMod val="50000"/>
                            </a:schemeClr>
                          </a:solidFill>
                          <a:latin typeface="Bookman Old Style" pitchFamily="18" charset="0"/>
                        </a:rPr>
                        <a:t>Amount required                             (Rs. In Cr.)</a:t>
                      </a:r>
                    </a:p>
                  </a:txBody>
                  <a:tcP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1</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1" i="0" u="none" strike="noStrike" dirty="0">
                          <a:solidFill>
                            <a:srgbClr val="000000"/>
                          </a:solidFill>
                          <a:latin typeface="Bookman Old Style" pitchFamily="18" charset="0"/>
                        </a:rPr>
                        <a:t>School Level Expenses </a:t>
                      </a:r>
                    </a:p>
                  </a:txBody>
                  <a:tcPr marL="9525" marR="9525" marT="9525" marB="0">
                    <a:solidFill>
                      <a:schemeClr val="accent3">
                        <a:lumMod val="40000"/>
                        <a:lumOff val="60000"/>
                      </a:schemeClr>
                    </a:solidFill>
                  </a:tcPr>
                </a:tc>
                <a:tc rowSpan="5">
                  <a:txBody>
                    <a:bodyPr/>
                    <a:lstStyle/>
                    <a:p>
                      <a:pPr algn="r" fontAlgn="ctr"/>
                      <a:r>
                        <a:rPr lang="en-IN" sz="1500" b="0" i="0" u="none" strike="noStrike" dirty="0" smtClean="0">
                          <a:solidFill>
                            <a:srgbClr val="000000"/>
                          </a:solidFill>
                          <a:latin typeface="Bookman Old Style" pitchFamily="18" charset="0"/>
                        </a:rPr>
                        <a:t>1.00</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2">
                              <a:lumMod val="50000"/>
                            </a:schemeClr>
                          </a:solidFill>
                          <a:latin typeface="Bookman Old Style" pitchFamily="18" charset="0"/>
                          <a:cs typeface="Times New Roman" pitchFamily="18" charset="0"/>
                        </a:rPr>
                        <a:t>(</a:t>
                      </a:r>
                      <a:r>
                        <a:rPr lang="en-US" sz="1500" dirty="0" err="1" smtClean="0">
                          <a:solidFill>
                            <a:schemeClr val="tx2">
                              <a:lumMod val="50000"/>
                            </a:schemeClr>
                          </a:solidFill>
                          <a:latin typeface="Bookman Old Style" pitchFamily="18" charset="0"/>
                          <a:cs typeface="Times New Roman" pitchFamily="18" charset="0"/>
                        </a:rPr>
                        <a:t>i</a:t>
                      </a:r>
                      <a:r>
                        <a:rPr lang="en-US" sz="1500" dirty="0" smtClean="0">
                          <a:solidFill>
                            <a:schemeClr val="tx2">
                              <a:lumMod val="50000"/>
                            </a:schemeClr>
                          </a:solidFill>
                          <a:latin typeface="Bookman Old Style" pitchFamily="18" charset="0"/>
                          <a:cs typeface="Times New Roman" pitchFamily="18" charset="0"/>
                        </a:rPr>
                        <a:t>)</a:t>
                      </a:r>
                      <a:endParaRPr lang="en-IN" sz="1500" dirty="0" smtClean="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Form </a:t>
                      </a:r>
                      <a:r>
                        <a:rPr lang="en-IN" sz="1500" b="0" i="0" u="none" strike="noStrike" dirty="0">
                          <a:solidFill>
                            <a:srgbClr val="000000"/>
                          </a:solidFill>
                          <a:latin typeface="Bookman Old Style" pitchFamily="18" charset="0"/>
                        </a:rPr>
                        <a:t>&amp; Stationery</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tr>
              <a:tr h="312674">
                <a:tc>
                  <a:txBody>
                    <a:bodyPr/>
                    <a:lstStyle/>
                    <a:p>
                      <a:r>
                        <a:rPr lang="en-US" sz="1500" dirty="0" smtClean="0">
                          <a:solidFill>
                            <a:schemeClr val="tx2">
                              <a:lumMod val="50000"/>
                            </a:schemeClr>
                          </a:solidFill>
                          <a:latin typeface="Bookman Old Style" pitchFamily="18" charset="0"/>
                          <a:cs typeface="Times New Roman" pitchFamily="18" charset="0"/>
                        </a:rPr>
                        <a:t>(ii)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Training </a:t>
                      </a:r>
                      <a:r>
                        <a:rPr lang="en-IN" sz="1500" b="0" i="0" u="none" strike="noStrike" dirty="0">
                          <a:solidFill>
                            <a:srgbClr val="000000"/>
                          </a:solidFill>
                          <a:latin typeface="Bookman Old Style" pitchFamily="18" charset="0"/>
                        </a:rPr>
                        <a:t>of cook cum helpers</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tr>
              <a:tr h="193175">
                <a:tc>
                  <a:txBody>
                    <a:bodyPr/>
                    <a:lstStyle/>
                    <a:p>
                      <a:r>
                        <a:rPr lang="en-US" sz="1500" b="0" dirty="0" smtClean="0">
                          <a:solidFill>
                            <a:schemeClr val="tx2">
                              <a:lumMod val="50000"/>
                            </a:schemeClr>
                          </a:solidFill>
                          <a:latin typeface="Bookman Old Style" pitchFamily="18" charset="0"/>
                          <a:cs typeface="Times New Roman" pitchFamily="18" charset="0"/>
                        </a:rPr>
                        <a:t>(iii)</a:t>
                      </a:r>
                      <a:endParaRPr lang="en-IN"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Replacement/repair/maintenance </a:t>
                      </a:r>
                      <a:r>
                        <a:rPr lang="en-IN" sz="1500" b="0" i="0" u="none" strike="noStrike" dirty="0">
                          <a:solidFill>
                            <a:srgbClr val="000000"/>
                          </a:solidFill>
                          <a:latin typeface="Bookman Old Style" pitchFamily="18" charset="0"/>
                        </a:rPr>
                        <a:t>of cooking device, utensils, etc.</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(iv)</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soaps </a:t>
                      </a:r>
                      <a:r>
                        <a:rPr lang="en-IN" sz="1500" b="0" i="0" u="none" strike="noStrike" dirty="0">
                          <a:solidFill>
                            <a:srgbClr val="000000"/>
                          </a:solidFill>
                          <a:latin typeface="Bookman Old Style" pitchFamily="18" charset="0"/>
                        </a:rPr>
                        <a:t>for washing hands</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tr>
              <a:tr h="305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500" dirty="0" smtClean="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1" i="0" u="none" strike="noStrike" dirty="0">
                          <a:solidFill>
                            <a:srgbClr val="000000"/>
                          </a:solidFill>
                          <a:latin typeface="Bookman Old Style" pitchFamily="18" charset="0"/>
                        </a:rPr>
                        <a:t>Sub Total</a:t>
                      </a:r>
                    </a:p>
                  </a:txBody>
                  <a:tcPr marL="9525" marR="9525" marT="9525" marB="0">
                    <a:solidFill>
                      <a:schemeClr val="accent3">
                        <a:lumMod val="40000"/>
                        <a:lumOff val="60000"/>
                      </a:schemeClr>
                    </a:solidFill>
                  </a:tcPr>
                </a:tc>
                <a:tc>
                  <a:txBody>
                    <a:bodyPr/>
                    <a:lstStyle/>
                    <a:p>
                      <a:pPr algn="r" fontAlgn="ctr"/>
                      <a:r>
                        <a:rPr lang="en-IN" sz="1500" b="1" i="0" u="none" strike="noStrike" dirty="0" smtClean="0">
                          <a:solidFill>
                            <a:srgbClr val="000000"/>
                          </a:solidFill>
                          <a:latin typeface="Bookman Old Style" pitchFamily="18" charset="0"/>
                        </a:rPr>
                        <a:t>1.00</a:t>
                      </a:r>
                      <a:endParaRPr lang="en-IN" sz="1500" b="1"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489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dirty="0" smtClean="0">
                          <a:solidFill>
                            <a:schemeClr val="tx2">
                              <a:lumMod val="50000"/>
                            </a:schemeClr>
                          </a:solidFill>
                          <a:latin typeface="Bookman Old Style" pitchFamily="18" charset="0"/>
                          <a:ea typeface="+mn-ea"/>
                          <a:cs typeface="Times New Roman" pitchFamily="18" charset="0"/>
                        </a:rPr>
                        <a:t>2.</a:t>
                      </a:r>
                      <a:endParaRPr kumimoji="0" lang="en-IN" sz="1500" kern="1200" dirty="0" smtClean="0">
                        <a:solidFill>
                          <a:schemeClr val="tx2">
                            <a:lumMod val="50000"/>
                          </a:schemeClr>
                        </a:solidFill>
                        <a:latin typeface="Bookman Old Style" pitchFamily="18" charset="0"/>
                        <a:ea typeface="+mn-ea"/>
                        <a:cs typeface="Times New Roman" pitchFamily="18" charset="0"/>
                      </a:endParaRPr>
                    </a:p>
                    <a:p>
                      <a:endParaRPr lang="en-IN" sz="1500" dirty="0">
                        <a:latin typeface="Bookman Old Style" pitchFamily="18" charset="0"/>
                      </a:endParaRPr>
                    </a:p>
                  </a:txBody>
                  <a:tcPr>
                    <a:solidFill>
                      <a:schemeClr val="accent3">
                        <a:lumMod val="40000"/>
                        <a:lumOff val="60000"/>
                      </a:schemeClr>
                    </a:solidFill>
                  </a:tcPr>
                </a:tc>
                <a:tc>
                  <a:txBody>
                    <a:bodyPr/>
                    <a:lstStyle/>
                    <a:p>
                      <a:pPr algn="l" fontAlgn="t"/>
                      <a:r>
                        <a:rPr lang="en-IN" sz="1500" b="1" i="0" u="none" strike="noStrike" dirty="0">
                          <a:solidFill>
                            <a:srgbClr val="000000"/>
                          </a:solidFill>
                          <a:latin typeface="Bookman Old Style" pitchFamily="18" charset="0"/>
                        </a:rPr>
                        <a:t>Management, Supervision, Training,  Internal Monitoring and External Monitoring</a:t>
                      </a:r>
                    </a:p>
                  </a:txBody>
                  <a:tcPr marL="9525" marR="9525" marT="9525" marB="0">
                    <a:solidFill>
                      <a:schemeClr val="accent3">
                        <a:lumMod val="40000"/>
                        <a:lumOff val="60000"/>
                      </a:schemeClr>
                    </a:solidFill>
                  </a:tcPr>
                </a:tc>
                <a:tc>
                  <a:txBody>
                    <a:bodyPr/>
                    <a:lstStyle/>
                    <a:p>
                      <a:pPr algn="l" fontAlgn="ctr"/>
                      <a:r>
                        <a:rPr lang="en-IN" sz="1500" b="0" i="0" u="none" strike="noStrike" dirty="0">
                          <a:solidFill>
                            <a:srgbClr val="000000"/>
                          </a:solidFill>
                          <a:latin typeface="Bookman Old Style" pitchFamily="18" charset="0"/>
                        </a:rPr>
                        <a:t> </a:t>
                      </a: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a:t>
                      </a:r>
                      <a:r>
                        <a:rPr lang="en-US" sz="1500" dirty="0" err="1" smtClean="0">
                          <a:solidFill>
                            <a:schemeClr val="tx2">
                              <a:lumMod val="50000"/>
                            </a:schemeClr>
                          </a:solidFill>
                          <a:latin typeface="Bookman Old Style" pitchFamily="18" charset="0"/>
                          <a:cs typeface="Times New Roman" pitchFamily="18" charset="0"/>
                        </a:rPr>
                        <a:t>i</a:t>
                      </a:r>
                      <a:r>
                        <a:rPr lang="en-US" sz="1500" dirty="0" smtClean="0">
                          <a:solidFill>
                            <a:schemeClr val="tx2">
                              <a:lumMod val="50000"/>
                            </a:schemeClr>
                          </a:solidFill>
                          <a:latin typeface="Bookman Old Style" pitchFamily="18" charset="0"/>
                          <a:cs typeface="Times New Roman" pitchFamily="18" charset="0"/>
                        </a:rPr>
                        <a:t>)</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Hiring charges of manpower at various levels</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1.40</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(ii)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Transport &amp; Conveyance</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0.10</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(iii)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Office expenditure</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0.01</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(iv)</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Furniture, hardware and consumables etc.</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0.01</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(v)</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Capacity </a:t>
                      </a:r>
                      <a:r>
                        <a:rPr lang="en-IN" sz="1500" b="0" i="0" u="none" strike="noStrike" dirty="0" err="1">
                          <a:solidFill>
                            <a:srgbClr val="000000"/>
                          </a:solidFill>
                          <a:latin typeface="Bookman Old Style" pitchFamily="18" charset="0"/>
                        </a:rPr>
                        <a:t>builidng</a:t>
                      </a:r>
                      <a:r>
                        <a:rPr lang="en-IN" sz="1500" b="0" i="0" u="none" strike="noStrike" dirty="0">
                          <a:solidFill>
                            <a:srgbClr val="000000"/>
                          </a:solidFill>
                          <a:latin typeface="Bookman Old Style" pitchFamily="18" charset="0"/>
                        </a:rPr>
                        <a:t> of officials</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0.01</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85528">
                <a:tc>
                  <a:txBody>
                    <a:bodyPr/>
                    <a:lstStyle/>
                    <a:p>
                      <a:r>
                        <a:rPr lang="en-US" sz="1500" dirty="0" smtClean="0">
                          <a:solidFill>
                            <a:schemeClr val="tx2">
                              <a:lumMod val="50000"/>
                            </a:schemeClr>
                          </a:solidFill>
                          <a:latin typeface="Bookman Old Style" pitchFamily="18" charset="0"/>
                          <a:cs typeface="Times New Roman" pitchFamily="18" charset="0"/>
                        </a:rPr>
                        <a:t>(vi)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Publicity, Preparation of relevant manuals</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rgbClr val="000000"/>
                          </a:solidFill>
                          <a:latin typeface="Bookman Old Style" pitchFamily="18" charset="0"/>
                        </a:rPr>
                        <a:t>0.01</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268180">
                <a:tc>
                  <a:txBody>
                    <a:bodyPr/>
                    <a:lstStyle/>
                    <a:p>
                      <a:r>
                        <a:rPr lang="en-US" sz="1500" dirty="0" smtClean="0">
                          <a:solidFill>
                            <a:schemeClr val="tx2">
                              <a:lumMod val="50000"/>
                            </a:schemeClr>
                          </a:solidFill>
                          <a:latin typeface="Bookman Old Style" pitchFamily="18" charset="0"/>
                          <a:cs typeface="Times New Roman" pitchFamily="18" charset="0"/>
                        </a:rPr>
                        <a:t>(vii)</a:t>
                      </a:r>
                      <a:endParaRPr lang="en-IN" sz="150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smtClean="0">
                          <a:solidFill>
                            <a:srgbClr val="000000"/>
                          </a:solidFill>
                          <a:latin typeface="Bookman Old Style" pitchFamily="18" charset="0"/>
                        </a:rPr>
                        <a:t> </a:t>
                      </a:r>
                      <a:r>
                        <a:rPr lang="en-IN" sz="1500" b="0" i="0" u="none" strike="noStrike" dirty="0">
                          <a:solidFill>
                            <a:srgbClr val="000000"/>
                          </a:solidFill>
                          <a:latin typeface="Bookman Old Style" pitchFamily="18" charset="0"/>
                        </a:rPr>
                        <a:t>External Monitoring &amp; Evaluation </a:t>
                      </a:r>
                    </a:p>
                  </a:txBody>
                  <a:tcPr marL="9525" marR="9525" marT="9525" marB="0">
                    <a:solidFill>
                      <a:schemeClr val="accent3">
                        <a:lumMod val="40000"/>
                        <a:lumOff val="60000"/>
                      </a:schemeClr>
                    </a:solidFill>
                  </a:tcPr>
                </a:tc>
                <a:tc>
                  <a:txBody>
                    <a:bodyPr/>
                    <a:lstStyle/>
                    <a:p>
                      <a:pPr algn="r" fontAlgn="ctr"/>
                      <a:r>
                        <a:rPr lang="en-IN" sz="1500" b="0" i="0" u="none" strike="noStrike" dirty="0">
                          <a:solidFill>
                            <a:srgbClr val="000000"/>
                          </a:solidFill>
                          <a:latin typeface="Bookman Old Style" pitchFamily="18" charset="0"/>
                        </a:rPr>
                        <a:t> </a:t>
                      </a:r>
                      <a:r>
                        <a:rPr lang="en-IN" sz="1500" b="0" i="0" u="none" strike="noStrike" dirty="0" smtClean="0">
                          <a:solidFill>
                            <a:srgbClr val="000000"/>
                          </a:solidFill>
                          <a:latin typeface="Bookman Old Style" pitchFamily="18" charset="0"/>
                        </a:rPr>
                        <a:t>0.20</a:t>
                      </a:r>
                      <a:endParaRPr lang="en-IN" sz="1500" b="0" i="0" u="none" strike="noStrike" dirty="0">
                        <a:solidFill>
                          <a:srgbClr val="000000"/>
                        </a:solidFill>
                        <a:latin typeface="Bookman Old Style" pitchFamily="18" charset="0"/>
                      </a:endParaRPr>
                    </a:p>
                  </a:txBody>
                  <a:tcPr marL="9525" marR="9525" marT="9525" marB="0" anchor="ctr">
                    <a:solidFill>
                      <a:schemeClr val="accent3">
                        <a:lumMod val="40000"/>
                        <a:lumOff val="60000"/>
                      </a:schemeClr>
                    </a:solidFill>
                  </a:tcPr>
                </a:tc>
              </a:tr>
              <a:tr h="3126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500" b="1" dirty="0" smtClean="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1" i="0" u="none" strike="noStrike">
                          <a:solidFill>
                            <a:srgbClr val="000000"/>
                          </a:solidFill>
                          <a:latin typeface="Bookman Old Style" pitchFamily="18" charset="0"/>
                        </a:rPr>
                        <a:t>Sub Total</a:t>
                      </a:r>
                    </a:p>
                  </a:txBody>
                  <a:tcPr marL="9525" marR="9525" marT="9525" marB="0">
                    <a:solidFill>
                      <a:schemeClr val="accent3">
                        <a:lumMod val="40000"/>
                        <a:lumOff val="60000"/>
                      </a:schemeClr>
                    </a:solidFill>
                  </a:tcPr>
                </a:tc>
                <a:tc>
                  <a:txBody>
                    <a:bodyPr/>
                    <a:lstStyle/>
                    <a:p>
                      <a:pPr algn="r" fontAlgn="t"/>
                      <a:r>
                        <a:rPr lang="en-IN" sz="1500" b="1" i="0" u="none" strike="noStrike" dirty="0" smtClean="0">
                          <a:solidFill>
                            <a:srgbClr val="000000"/>
                          </a:solidFill>
                          <a:latin typeface="Bookman Old Style" pitchFamily="18" charset="0"/>
                        </a:rPr>
                        <a:t>1.74</a:t>
                      </a:r>
                      <a:endParaRPr lang="en-IN" sz="1500" b="1" i="0" u="none" strike="noStrike" dirty="0">
                        <a:solidFill>
                          <a:srgbClr val="000000"/>
                        </a:solidFill>
                        <a:latin typeface="Bookman Old Style" pitchFamily="18" charset="0"/>
                      </a:endParaRPr>
                    </a:p>
                  </a:txBody>
                  <a:tcPr marL="9525" marR="9525" marT="9525" marB="0">
                    <a:solidFill>
                      <a:schemeClr val="accent3">
                        <a:lumMod val="40000"/>
                        <a:lumOff val="60000"/>
                      </a:schemeClr>
                    </a:solidFill>
                  </a:tcPr>
                </a:tc>
              </a:tr>
            </a:tbl>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552688" cy="5257800"/>
          </a:xfrm>
        </p:spPr>
        <p:txBody>
          <a:bodyPr>
            <a:normAutofit/>
          </a:bodyPr>
          <a:lstStyle/>
          <a:p>
            <a:pPr algn="ctr">
              <a:buNone/>
            </a:pPr>
            <a:r>
              <a:rPr lang="en-IN" sz="2000" dirty="0" smtClean="0">
                <a:latin typeface="Bookman Old Style" pitchFamily="18" charset="0"/>
              </a:rPr>
              <a:t>Additional Chief Secretary School Education </a:t>
            </a:r>
          </a:p>
          <a:p>
            <a:pPr>
              <a:buNone/>
            </a:pPr>
            <a:r>
              <a:rPr lang="en-IN" dirty="0" smtClean="0">
                <a:latin typeface="Bookman Old Style" pitchFamily="18" charset="0"/>
              </a:rPr>
              <a:t>			</a:t>
            </a:r>
          </a:p>
          <a:p>
            <a:pPr algn="ctr">
              <a:buNone/>
            </a:pPr>
            <a:r>
              <a:rPr lang="en-IN" sz="2000" dirty="0" smtClean="0">
                <a:latin typeface="Bookman Old Style" pitchFamily="18" charset="0"/>
              </a:rPr>
              <a:t>   Director Elementary Education</a:t>
            </a:r>
          </a:p>
          <a:p>
            <a:pPr>
              <a:buNone/>
            </a:pPr>
            <a:r>
              <a:rPr lang="en-IN" sz="2000" dirty="0" smtClean="0">
                <a:latin typeface="Bookman Old Style" pitchFamily="18" charset="0"/>
              </a:rPr>
              <a:t> </a:t>
            </a:r>
          </a:p>
          <a:p>
            <a:pPr>
              <a:buNone/>
            </a:pPr>
            <a:r>
              <a:rPr lang="en-IN" sz="2000" dirty="0" smtClean="0">
                <a:latin typeface="Bookman Old Style" pitchFamily="18" charset="0"/>
              </a:rPr>
              <a:t>                	   Additional Director Mid Day Meal</a:t>
            </a:r>
          </a:p>
          <a:p>
            <a:pPr>
              <a:buNone/>
            </a:pPr>
            <a:endParaRPr lang="en-IN" dirty="0" smtClean="0">
              <a:latin typeface="Bookman Old Style" pitchFamily="18" charset="0"/>
            </a:endParaRPr>
          </a:p>
          <a:p>
            <a:pPr>
              <a:buNone/>
            </a:pPr>
            <a:r>
              <a:rPr lang="en-IN" dirty="0" smtClean="0">
                <a:latin typeface="Bookman Old Style" pitchFamily="18" charset="0"/>
              </a:rPr>
              <a:t>           	</a:t>
            </a:r>
            <a:r>
              <a:rPr lang="en-IN" sz="2000" dirty="0" smtClean="0">
                <a:latin typeface="Bookman Old Style" pitchFamily="18" charset="0"/>
              </a:rPr>
              <a:t>District Elementary Education Officer</a:t>
            </a:r>
          </a:p>
          <a:p>
            <a:pPr>
              <a:buNone/>
            </a:pPr>
            <a:r>
              <a:rPr lang="en-IN" dirty="0" smtClean="0">
                <a:latin typeface="Bookman Old Style" pitchFamily="18" charset="0"/>
              </a:rPr>
              <a:t>		</a:t>
            </a:r>
          </a:p>
          <a:p>
            <a:pPr>
              <a:buNone/>
            </a:pPr>
            <a:r>
              <a:rPr lang="en-IN" sz="2000" dirty="0" smtClean="0">
                <a:latin typeface="Bookman Old Style" pitchFamily="18" charset="0"/>
              </a:rPr>
              <a:t>           	Block Elementary Education Officer</a:t>
            </a:r>
          </a:p>
          <a:p>
            <a:pPr>
              <a:buNone/>
            </a:pPr>
            <a:r>
              <a:rPr lang="en-IN" dirty="0" smtClean="0">
                <a:latin typeface="Bookman Old Style" pitchFamily="18" charset="0"/>
              </a:rPr>
              <a:t> </a:t>
            </a:r>
          </a:p>
          <a:p>
            <a:pPr>
              <a:buNone/>
            </a:pPr>
            <a:r>
              <a:rPr lang="en-IN" dirty="0" smtClean="0">
                <a:latin typeface="Bookman Old Style" pitchFamily="18" charset="0"/>
              </a:rPr>
              <a:t>    		</a:t>
            </a:r>
            <a:r>
              <a:rPr lang="en-IN" sz="2000" dirty="0" smtClean="0">
                <a:latin typeface="Bookman Old Style" pitchFamily="18" charset="0"/>
              </a:rPr>
              <a:t>              	  School</a:t>
            </a:r>
          </a:p>
          <a:p>
            <a:endParaRPr lang="en-IN" dirty="0">
              <a:latin typeface="Lucida Bright" pitchFamily="18" charset="0"/>
            </a:endParaRPr>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4</a:t>
            </a:fld>
            <a:endParaRPr lang="en-US" dirty="0"/>
          </a:p>
        </p:txBody>
      </p:sp>
      <p:sp>
        <p:nvSpPr>
          <p:cNvPr id="2" name="Title 1"/>
          <p:cNvSpPr>
            <a:spLocks noGrp="1"/>
          </p:cNvSpPr>
          <p:nvPr>
            <p:ph type="title"/>
          </p:nvPr>
        </p:nvSpPr>
        <p:spPr>
          <a:xfrm>
            <a:off x="362712" y="404664"/>
            <a:ext cx="8781288" cy="476672"/>
          </a:xfrm>
        </p:spPr>
        <p:txBody>
          <a:bodyPr>
            <a:normAutofit fontScale="90000"/>
          </a:bodyPr>
          <a:lstStyle/>
          <a:p>
            <a:pPr algn="ctr"/>
            <a:r>
              <a:rPr lang="en-US" sz="2200" b="1" dirty="0" smtClean="0">
                <a:solidFill>
                  <a:schemeClr val="accent4">
                    <a:lumMod val="60000"/>
                    <a:lumOff val="40000"/>
                  </a:schemeClr>
                </a:solidFill>
                <a:latin typeface="Bookman Old Style" pitchFamily="18" charset="0"/>
              </a:rPr>
              <a:t>MANAGEMENT STRUCTURE</a:t>
            </a:r>
            <a:r>
              <a:rPr lang="en-US" dirty="0" smtClean="0"/>
              <a:t/>
            </a:r>
            <a:br>
              <a:rPr lang="en-US" dirty="0" smtClean="0"/>
            </a:br>
            <a:endParaRPr lang="en-IN" dirty="0"/>
          </a:p>
        </p:txBody>
      </p:sp>
      <p:sp>
        <p:nvSpPr>
          <p:cNvPr id="5" name="Down Arrow 4"/>
          <p:cNvSpPr/>
          <p:nvPr/>
        </p:nvSpPr>
        <p:spPr>
          <a:xfrm>
            <a:off x="4499992" y="1412776"/>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499992" y="2204864"/>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427984" y="3861048"/>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427984" y="2996952"/>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499992" y="4725144"/>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11560" y="1844824"/>
            <a:ext cx="7772400" cy="720080"/>
          </a:xfrm>
        </p:spPr>
        <p:txBody>
          <a:bodyPr>
            <a:normAutofit fontScale="90000"/>
          </a:bodyPr>
          <a:lstStyle/>
          <a:p>
            <a:pPr algn="ctr" eaLnBrk="1" fontAlgn="auto" hangingPunct="1">
              <a:spcAft>
                <a:spcPts val="0"/>
              </a:spcAft>
              <a:defRPr/>
            </a:pPr>
            <a:r>
              <a:rPr lang="en-US" altLang="en-US" sz="6000" dirty="0" smtClean="0">
                <a:solidFill>
                  <a:srgbClr val="FF0000"/>
                </a:solidFill>
                <a:latin typeface="Lucida Bright" pitchFamily="18" charset="0"/>
              </a:rPr>
              <a:t>Thank You</a:t>
            </a:r>
          </a:p>
        </p:txBody>
      </p:sp>
      <p:pic>
        <p:nvPicPr>
          <p:cNvPr id="49155"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3347864" y="260648"/>
            <a:ext cx="1754196" cy="1500198"/>
          </a:xfrm>
          <a:prstGeom prst="rect">
            <a:avLst/>
          </a:prstGeom>
          <a:noFill/>
          <a:ln w="9525">
            <a:noFill/>
            <a:miter lim="800000"/>
            <a:headEnd/>
            <a:tailEnd/>
          </a:ln>
        </p:spPr>
      </p:pic>
      <p:pic>
        <p:nvPicPr>
          <p:cNvPr id="4" name="Content Placeholder 3" descr="140520121056.jpg"/>
          <p:cNvPicPr>
            <a:picLocks noChangeAspect="1"/>
          </p:cNvPicPr>
          <p:nvPr/>
        </p:nvPicPr>
        <p:blipFill>
          <a:blip r:embed="rId4" cstate="print">
            <a:lum bright="20000" contrast="20000"/>
          </a:blip>
          <a:stretch>
            <a:fillRect/>
          </a:stretch>
        </p:blipFill>
        <p:spPr>
          <a:xfrm>
            <a:off x="1187624" y="2564904"/>
            <a:ext cx="6624736" cy="3744416"/>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208912" cy="2917304"/>
          </a:xfrm>
        </p:spPr>
        <p:txBody>
          <a:bodyPr>
            <a:noAutofit/>
          </a:bodyPr>
          <a:lstStyle/>
          <a:p>
            <a:pPr algn="ctr"/>
            <a:endParaRPr lang="en-US" sz="6000" dirty="0" smtClean="0"/>
          </a:p>
          <a:p>
            <a:pPr algn="ctr">
              <a:buNone/>
            </a:pPr>
            <a:r>
              <a:rPr lang="en-US" sz="2800" b="1" dirty="0" smtClean="0">
                <a:solidFill>
                  <a:schemeClr val="accent3">
                    <a:lumMod val="60000"/>
                    <a:lumOff val="40000"/>
                  </a:schemeClr>
                </a:solidFill>
                <a:latin typeface="Bookman Old Style" pitchFamily="18" charset="0"/>
              </a:rPr>
              <a:t>COUNT OF CHILDREN </a:t>
            </a:r>
          </a:p>
          <a:p>
            <a:pPr algn="ctr">
              <a:buNone/>
            </a:pPr>
            <a:r>
              <a:rPr lang="en-US" sz="2800" b="1" dirty="0" smtClean="0">
                <a:solidFill>
                  <a:schemeClr val="accent3">
                    <a:lumMod val="60000"/>
                    <a:lumOff val="40000"/>
                  </a:schemeClr>
                </a:solidFill>
                <a:latin typeface="Bookman Old Style" pitchFamily="18" charset="0"/>
              </a:rPr>
              <a:t>&amp;    </a:t>
            </a:r>
          </a:p>
          <a:p>
            <a:pPr algn="ctr">
              <a:buNone/>
            </a:pPr>
            <a:r>
              <a:rPr lang="en-US" sz="2800" b="1" dirty="0" smtClean="0">
                <a:solidFill>
                  <a:schemeClr val="accent3">
                    <a:lumMod val="60000"/>
                    <a:lumOff val="40000"/>
                  </a:schemeClr>
                </a:solidFill>
                <a:latin typeface="Bookman Old Style" pitchFamily="18" charset="0"/>
              </a:rPr>
              <a:t>  INSTITUTIONS</a:t>
            </a:r>
            <a:endParaRPr lang="en-IN" sz="2800" b="1" dirty="0">
              <a:solidFill>
                <a:schemeClr val="accent3">
                  <a:lumMod val="60000"/>
                  <a:lumOff val="40000"/>
                </a:schemeClr>
              </a:solidFill>
              <a:latin typeface="Bookman Old Style" pitchFamily="18" charset="0"/>
            </a:endParaRPr>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5</a:t>
            </a:fld>
            <a:endParaRPr lang="en-US" dirty="0"/>
          </a:p>
        </p:txBody>
      </p:sp>
      <p:sp>
        <p:nvSpPr>
          <p:cNvPr id="2" name="Title 1"/>
          <p:cNvSpPr>
            <a:spLocks noGrp="1"/>
          </p:cNvSpPr>
          <p:nvPr>
            <p:ph type="title"/>
          </p:nvPr>
        </p:nvSpPr>
        <p:spPr>
          <a:xfrm>
            <a:off x="228600" y="228600"/>
            <a:ext cx="8705088" cy="896144"/>
          </a:xfrm>
        </p:spPr>
        <p:txBody>
          <a:bodyPr>
            <a:normAutofit/>
          </a:bodyPr>
          <a:lstStyle/>
          <a:p>
            <a:pPr algn="ctr"/>
            <a:r>
              <a:rPr lang="en-US" sz="2000" dirty="0" smtClean="0">
                <a:latin typeface="Bookman Old Style" pitchFamily="18" charset="0"/>
              </a:rPr>
              <a:t>SECTION –II</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40106218"/>
              </p:ext>
            </p:extLst>
          </p:nvPr>
        </p:nvGraphicFramePr>
        <p:xfrm>
          <a:off x="395536" y="1628800"/>
          <a:ext cx="8461604" cy="2328664"/>
        </p:xfrm>
        <a:graphic>
          <a:graphicData uri="http://schemas.openxmlformats.org/drawingml/2006/table">
            <a:tbl>
              <a:tblPr firstRow="1" bandRow="1">
                <a:tableStyleId>{5C22544A-7EE6-4342-B048-85BDC9FD1C3A}</a:tableStyleId>
              </a:tblPr>
              <a:tblGrid>
                <a:gridCol w="1880808"/>
                <a:gridCol w="1744171"/>
                <a:gridCol w="2135661"/>
                <a:gridCol w="2700964"/>
              </a:tblGrid>
              <a:tr h="609600">
                <a:tc>
                  <a:txBody>
                    <a:bodyPr/>
                    <a:lstStyle/>
                    <a:p>
                      <a:pPr marL="0" algn="l" rtl="0" eaLnBrk="1" latinLnBrk="0" hangingPunct="1">
                        <a:lnSpc>
                          <a:spcPct val="115000"/>
                        </a:lnSpc>
                        <a:spcAft>
                          <a:spcPts val="0"/>
                        </a:spcAft>
                      </a:pPr>
                      <a:r>
                        <a:rPr kumimoji="0" lang="en-US" sz="1500" b="1" kern="1200" dirty="0" smtClean="0">
                          <a:solidFill>
                            <a:schemeClr val="tx2">
                              <a:lumMod val="50000"/>
                            </a:schemeClr>
                          </a:solidFill>
                          <a:latin typeface="Times New Roman" pitchFamily="18" charset="0"/>
                          <a:ea typeface="+mn-ea"/>
                          <a:cs typeface="Times New Roman" pitchFamily="18" charset="0"/>
                        </a:rPr>
                        <a:t>Types of Schools</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1" kern="1200" dirty="0" smtClean="0">
                          <a:solidFill>
                            <a:schemeClr val="tx2">
                              <a:lumMod val="50000"/>
                            </a:schemeClr>
                          </a:solidFill>
                          <a:latin typeface="Times New Roman" pitchFamily="18" charset="0"/>
                          <a:ea typeface="+mn-ea"/>
                          <a:cs typeface="Times New Roman" pitchFamily="18" charset="0"/>
                        </a:rPr>
                        <a:t>Institutes</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1" kern="1200" dirty="0" smtClean="0">
                          <a:solidFill>
                            <a:schemeClr val="tx2">
                              <a:lumMod val="50000"/>
                            </a:schemeClr>
                          </a:solidFill>
                          <a:latin typeface="Times New Roman" pitchFamily="18" charset="0"/>
                          <a:ea typeface="+mn-ea"/>
                          <a:cs typeface="Times New Roman" pitchFamily="18" charset="0"/>
                        </a:rPr>
                        <a:t>Enrolment  in  2017-18</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US" sz="1500" b="1" kern="1200" dirty="0" smtClean="0">
                          <a:solidFill>
                            <a:schemeClr val="tx2">
                              <a:lumMod val="50000"/>
                            </a:schemeClr>
                          </a:solidFill>
                          <a:latin typeface="Times New Roman" pitchFamily="18" charset="0"/>
                          <a:ea typeface="+mn-ea"/>
                          <a:cs typeface="Times New Roman" pitchFamily="18" charset="0"/>
                        </a:rPr>
                        <a:t>Beneficiaries in </a:t>
                      </a:r>
                      <a:r>
                        <a:rPr kumimoji="0" lang="en-IN" sz="1500" b="1" kern="1200" dirty="0" smtClean="0">
                          <a:solidFill>
                            <a:schemeClr val="tx2">
                              <a:lumMod val="50000"/>
                            </a:schemeClr>
                          </a:solidFill>
                          <a:latin typeface="Times New Roman" pitchFamily="18" charset="0"/>
                          <a:ea typeface="+mn-ea"/>
                          <a:cs typeface="Times New Roman" pitchFamily="18" charset="0"/>
                        </a:rPr>
                        <a:t>2017-18</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r>
              <a:tr h="278904">
                <a:tc>
                  <a:txBody>
                    <a:bodyPr/>
                    <a:lstStyle/>
                    <a:p>
                      <a:pPr marL="0" algn="l" rtl="0" eaLnBrk="1" latinLnBrk="0" hangingPunct="1">
                        <a:lnSpc>
                          <a:spcPct val="115000"/>
                        </a:lnSpc>
                        <a:spcAft>
                          <a:spcPts val="0"/>
                        </a:spcAft>
                      </a:pPr>
                      <a:r>
                        <a:rPr kumimoji="0" lang="en-IN" sz="1500" b="1" kern="1200" dirty="0">
                          <a:solidFill>
                            <a:schemeClr val="tx2">
                              <a:lumMod val="50000"/>
                            </a:schemeClr>
                          </a:solidFill>
                          <a:latin typeface="Times New Roman" pitchFamily="18" charset="0"/>
                          <a:ea typeface="+mn-ea"/>
                          <a:cs typeface="Times New Roman" pitchFamily="18" charset="0"/>
                        </a:rPr>
                        <a:t>Primary</a:t>
                      </a: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8651</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962549</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US" sz="1500" b="0" kern="1200" dirty="0" smtClean="0">
                          <a:solidFill>
                            <a:schemeClr val="tx2">
                              <a:lumMod val="50000"/>
                            </a:schemeClr>
                          </a:solidFill>
                          <a:latin typeface="Times New Roman" pitchFamily="18" charset="0"/>
                          <a:ea typeface="+mn-ea"/>
                          <a:cs typeface="Times New Roman" pitchFamily="18" charset="0"/>
                        </a:rPr>
                        <a:t>927837 (96.39%)</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r>
              <a:tr h="420726">
                <a:tc>
                  <a:txBody>
                    <a:bodyPr/>
                    <a:lstStyle/>
                    <a:p>
                      <a:pPr marL="0" algn="l" rtl="0" eaLnBrk="1" latinLnBrk="0" hangingPunct="1">
                        <a:lnSpc>
                          <a:spcPct val="115000"/>
                        </a:lnSpc>
                        <a:spcAft>
                          <a:spcPts val="0"/>
                        </a:spcAft>
                      </a:pPr>
                      <a:r>
                        <a:rPr kumimoji="0" lang="en-IN" sz="1500" b="1" kern="1200" dirty="0">
                          <a:solidFill>
                            <a:schemeClr val="tx2">
                              <a:lumMod val="50000"/>
                            </a:schemeClr>
                          </a:solidFill>
                          <a:latin typeface="Times New Roman" pitchFamily="18" charset="0"/>
                          <a:ea typeface="+mn-ea"/>
                          <a:cs typeface="Times New Roman" pitchFamily="18" charset="0"/>
                        </a:rPr>
                        <a:t>Upper Primary</a:t>
                      </a: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6304</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636205</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US" sz="1500" b="0" kern="1200" smtClean="0">
                          <a:solidFill>
                            <a:schemeClr val="tx2">
                              <a:lumMod val="50000"/>
                            </a:schemeClr>
                          </a:solidFill>
                          <a:latin typeface="Times New Roman" pitchFamily="18" charset="0"/>
                          <a:ea typeface="+mn-ea"/>
                          <a:cs typeface="Times New Roman" pitchFamily="18" charset="0"/>
                        </a:rPr>
                        <a:t>621827(97.74%)</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r>
              <a:tr h="587386">
                <a:tc>
                  <a:txBody>
                    <a:bodyPr/>
                    <a:lstStyle/>
                    <a:p>
                      <a:pPr marL="0" algn="l" rtl="0" eaLnBrk="1" latinLnBrk="0" hangingPunct="1">
                        <a:lnSpc>
                          <a:spcPct val="115000"/>
                        </a:lnSpc>
                        <a:spcAft>
                          <a:spcPts val="0"/>
                        </a:spcAft>
                      </a:pPr>
                      <a:r>
                        <a:rPr kumimoji="0" lang="en-US" sz="1500" b="1" kern="1200" dirty="0" smtClean="0">
                          <a:solidFill>
                            <a:schemeClr val="tx2">
                              <a:lumMod val="50000"/>
                            </a:schemeClr>
                          </a:solidFill>
                          <a:latin typeface="Times New Roman" pitchFamily="18" charset="0"/>
                          <a:ea typeface="+mn-ea"/>
                          <a:cs typeface="Times New Roman" pitchFamily="18" charset="0"/>
                        </a:rPr>
                        <a:t>NCLP (special Training Centers)</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35</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2328</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US" sz="1500" b="0" kern="1200" dirty="0" smtClean="0">
                          <a:solidFill>
                            <a:schemeClr val="tx2">
                              <a:lumMod val="50000"/>
                            </a:schemeClr>
                          </a:solidFill>
                          <a:latin typeface="Times New Roman" pitchFamily="18" charset="0"/>
                          <a:ea typeface="+mn-ea"/>
                          <a:cs typeface="Times New Roman" pitchFamily="18" charset="0"/>
                        </a:rPr>
                        <a:t>1675(71.95%)</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r>
              <a:tr h="432048">
                <a:tc>
                  <a:txBody>
                    <a:bodyPr/>
                    <a:lstStyle/>
                    <a:p>
                      <a:pPr marL="0" algn="l" rtl="0" eaLnBrk="1" latinLnBrk="0" hangingPunct="1">
                        <a:lnSpc>
                          <a:spcPct val="115000"/>
                        </a:lnSpc>
                        <a:spcAft>
                          <a:spcPts val="0"/>
                        </a:spcAft>
                      </a:pPr>
                      <a:r>
                        <a:rPr kumimoji="0" lang="en-US" sz="1500" b="1" kern="1200" dirty="0" smtClean="0">
                          <a:solidFill>
                            <a:schemeClr val="tx2">
                              <a:lumMod val="50000"/>
                            </a:schemeClr>
                          </a:solidFill>
                          <a:latin typeface="Times New Roman" pitchFamily="18" charset="0"/>
                          <a:ea typeface="+mn-ea"/>
                          <a:cs typeface="Times New Roman" pitchFamily="18" charset="0"/>
                        </a:rPr>
                        <a:t>Total</a:t>
                      </a:r>
                      <a:endParaRPr kumimoji="0" lang="en-IN" sz="15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algn="l" rtl="0" fontAlgn="t"/>
                      <a:r>
                        <a:rPr lang="en-US" sz="1500" b="1" i="0" u="none" strike="noStrike" dirty="0" smtClean="0">
                          <a:solidFill>
                            <a:srgbClr val="191919"/>
                          </a:solidFill>
                          <a:latin typeface="Times New Roman" pitchFamily="18" charset="0"/>
                          <a:cs typeface="Times New Roman" pitchFamily="18" charset="0"/>
                        </a:rPr>
                        <a:t>14990</a:t>
                      </a:r>
                      <a:endParaRPr lang="en-US" sz="1500" b="1" i="0" u="none" strike="noStrike" dirty="0">
                        <a:solidFill>
                          <a:srgbClr val="191919"/>
                        </a:solidFill>
                        <a:latin typeface="Times New Roman" pitchFamily="18" charset="0"/>
                        <a:cs typeface="Times New Roman" pitchFamily="18" charset="0"/>
                      </a:endParaRPr>
                    </a:p>
                  </a:txBody>
                  <a:tcPr marL="9525" marR="9525" marT="9525" marB="0">
                    <a:solidFill>
                      <a:schemeClr val="accent3">
                        <a:lumMod val="40000"/>
                        <a:lumOff val="60000"/>
                      </a:schemeClr>
                    </a:solidFill>
                  </a:tcPr>
                </a:tc>
                <a:tc>
                  <a:txBody>
                    <a:bodyPr/>
                    <a:lstStyle/>
                    <a:p>
                      <a:pPr algn="l" rtl="0" fontAlgn="t"/>
                      <a:r>
                        <a:rPr lang="en-US" sz="1500" b="1" i="0" u="none" strike="noStrike" dirty="0" smtClean="0">
                          <a:solidFill>
                            <a:srgbClr val="191919"/>
                          </a:solidFill>
                          <a:latin typeface="Times New Roman" pitchFamily="18" charset="0"/>
                          <a:cs typeface="Times New Roman" pitchFamily="18" charset="0"/>
                        </a:rPr>
                        <a:t>1601082</a:t>
                      </a:r>
                      <a:endParaRPr lang="en-US" sz="1500" b="1" i="0" u="none" strike="noStrike" dirty="0">
                        <a:solidFill>
                          <a:srgbClr val="191919"/>
                        </a:solidFill>
                        <a:latin typeface="Times New Roman" pitchFamily="18" charset="0"/>
                        <a:cs typeface="Times New Roman" pitchFamily="18" charset="0"/>
                      </a:endParaRPr>
                    </a:p>
                  </a:txBody>
                  <a:tcPr marL="9525" marR="9525" marT="9525" marB="0">
                    <a:solidFill>
                      <a:schemeClr val="accent3">
                        <a:lumMod val="40000"/>
                        <a:lumOff val="60000"/>
                      </a:schemeClr>
                    </a:solidFill>
                  </a:tcPr>
                </a:tc>
                <a:tc>
                  <a:txBody>
                    <a:bodyPr/>
                    <a:lstStyle/>
                    <a:p>
                      <a:pPr algn="l" rtl="0" fontAlgn="t"/>
                      <a:r>
                        <a:rPr lang="en-US" sz="1500" b="1" i="0" u="none" strike="noStrike" dirty="0" smtClean="0">
                          <a:solidFill>
                            <a:srgbClr val="191919"/>
                          </a:solidFill>
                          <a:latin typeface="Times New Roman" pitchFamily="18" charset="0"/>
                          <a:cs typeface="Times New Roman" pitchFamily="18" charset="0"/>
                        </a:rPr>
                        <a:t>1551339(96.89%)</a:t>
                      </a:r>
                      <a:endParaRPr lang="en-US" sz="1500" b="1" i="0" u="none" strike="noStrike" dirty="0">
                        <a:solidFill>
                          <a:srgbClr val="191919"/>
                        </a:solidFill>
                        <a:latin typeface="Times New Roman" pitchFamily="18" charset="0"/>
                        <a:cs typeface="Times New Roman" pitchFamily="18" charset="0"/>
                      </a:endParaRPr>
                    </a:p>
                  </a:txBody>
                  <a:tcPr marL="9525" marR="9525" marT="9525" marB="0">
                    <a:solidFill>
                      <a:schemeClr val="accent3">
                        <a:lumMod val="40000"/>
                        <a:lumOff val="60000"/>
                      </a:schemeClr>
                    </a:solidFill>
                  </a:tcPr>
                </a:tc>
              </a:tr>
            </a:tbl>
          </a:graphicData>
        </a:graphic>
      </p:graphicFrame>
      <p:sp>
        <p:nvSpPr>
          <p:cNvPr id="6" name="Slide Number Placeholder 5"/>
          <p:cNvSpPr>
            <a:spLocks noGrp="1"/>
          </p:cNvSpPr>
          <p:nvPr>
            <p:ph type="sldNum" sz="quarter" idx="12"/>
          </p:nvPr>
        </p:nvSpPr>
        <p:spPr/>
        <p:txBody>
          <a:bodyPr/>
          <a:lstStyle/>
          <a:p>
            <a:pPr>
              <a:defRPr/>
            </a:pPr>
            <a:fld id="{B12CA129-4331-452A-B3A3-FCF713B125B0}" type="slidenum">
              <a:rPr lang="en-US" sz="2000"/>
              <a:pPr>
                <a:defRPr/>
              </a:pPr>
              <a:t>6</a:t>
            </a:fld>
            <a:endParaRPr lang="en-US" sz="2000" dirty="0"/>
          </a:p>
        </p:txBody>
      </p:sp>
      <p:sp>
        <p:nvSpPr>
          <p:cNvPr id="4098" name="Title 1"/>
          <p:cNvSpPr>
            <a:spLocks noGrp="1"/>
          </p:cNvSpPr>
          <p:nvPr>
            <p:ph type="title"/>
          </p:nvPr>
        </p:nvSpPr>
        <p:spPr>
          <a:xfrm>
            <a:off x="0" y="381000"/>
            <a:ext cx="8991600" cy="762000"/>
          </a:xfrm>
        </p:spPr>
        <p:txBody>
          <a:bodyPr>
            <a:normAutofit/>
          </a:bodyPr>
          <a:lstStyle/>
          <a:p>
            <a:pPr algn="ctr" fontAlgn="auto">
              <a:spcAft>
                <a:spcPts val="0"/>
              </a:spcAft>
              <a:defRPr/>
            </a:pPr>
            <a:r>
              <a:rPr lang="en-US" sz="2000" b="1" u="sng" dirty="0" smtClean="0">
                <a:solidFill>
                  <a:schemeClr val="accent4">
                    <a:lumMod val="60000"/>
                    <a:lumOff val="40000"/>
                  </a:schemeClr>
                </a:solidFill>
                <a:latin typeface="Bookman Old Style" pitchFamily="18" charset="0"/>
              </a:rPr>
              <a:t>Count of Institutes and </a:t>
            </a:r>
            <a:r>
              <a:rPr lang="en-US" sz="2000" u="sng" dirty="0" smtClean="0">
                <a:solidFill>
                  <a:schemeClr val="accent4">
                    <a:lumMod val="60000"/>
                    <a:lumOff val="40000"/>
                  </a:schemeClr>
                </a:solidFill>
                <a:latin typeface="Bookman Old Style" pitchFamily="18" charset="0"/>
              </a:rPr>
              <a:t>C</a:t>
            </a:r>
            <a:r>
              <a:rPr lang="en-US" sz="2000" b="1" u="sng" dirty="0" smtClean="0">
                <a:solidFill>
                  <a:schemeClr val="accent4">
                    <a:lumMod val="60000"/>
                    <a:lumOff val="40000"/>
                  </a:schemeClr>
                </a:solidFill>
                <a:latin typeface="Bookman Old Style" pitchFamily="18" charset="0"/>
              </a:rPr>
              <a:t>hildren covered in 2017-18</a:t>
            </a:r>
            <a:endParaRPr lang="en-IN" sz="2000" u="sng" dirty="0" smtClean="0">
              <a:solidFill>
                <a:schemeClr val="accent4">
                  <a:lumMod val="60000"/>
                  <a:lumOff val="40000"/>
                </a:schemeClr>
              </a:solidFill>
              <a:latin typeface="Bookman Old Style" pitchFamily="18" charset="0"/>
            </a:endParaRPr>
          </a:p>
        </p:txBody>
      </p:sp>
      <p:sp>
        <p:nvSpPr>
          <p:cNvPr id="7" name="TextBox 6"/>
          <p:cNvSpPr txBox="1"/>
          <p:nvPr/>
        </p:nvSpPr>
        <p:spPr>
          <a:xfrm>
            <a:off x="251520" y="4293096"/>
            <a:ext cx="8643998" cy="784830"/>
          </a:xfrm>
          <a:prstGeom prst="rect">
            <a:avLst/>
          </a:prstGeom>
          <a:noFill/>
        </p:spPr>
        <p:txBody>
          <a:bodyPr wrap="square" rtlCol="0">
            <a:spAutoFit/>
          </a:bodyPr>
          <a:lstStyle/>
          <a:p>
            <a:pPr algn="just"/>
            <a:r>
              <a:rPr lang="en-US" sz="1500" dirty="0" smtClean="0">
                <a:latin typeface="Bookman Old Style" pitchFamily="18" charset="0"/>
              </a:rPr>
              <a:t>NCLP (National child </a:t>
            </a:r>
            <a:r>
              <a:rPr lang="en-US" sz="1500" dirty="0" err="1" smtClean="0">
                <a:latin typeface="Bookman Old Style" pitchFamily="18" charset="0"/>
              </a:rPr>
              <a:t>labour</a:t>
            </a:r>
            <a:r>
              <a:rPr lang="en-US" sz="1500" dirty="0" smtClean="0">
                <a:latin typeface="Bookman Old Style" pitchFamily="18" charset="0"/>
              </a:rPr>
              <a:t> Project) (Special Training </a:t>
            </a:r>
            <a:r>
              <a:rPr lang="en-US" sz="1500" dirty="0" err="1" smtClean="0">
                <a:latin typeface="Bookman Old Style" pitchFamily="18" charset="0"/>
              </a:rPr>
              <a:t>Centres</a:t>
            </a:r>
            <a:r>
              <a:rPr lang="en-US" sz="1500" dirty="0" smtClean="0">
                <a:latin typeface="Bookman Old Style" pitchFamily="18" charset="0"/>
              </a:rPr>
              <a:t>) are Govt. of India Schools under </a:t>
            </a:r>
            <a:r>
              <a:rPr lang="en-US" sz="1500" dirty="0" err="1" smtClean="0">
                <a:latin typeface="Bookman Old Style" pitchFamily="18" charset="0"/>
              </a:rPr>
              <a:t>labour</a:t>
            </a:r>
            <a:r>
              <a:rPr lang="en-US" sz="1500" dirty="0" smtClean="0">
                <a:latin typeface="Bookman Old Style" pitchFamily="18" charset="0"/>
              </a:rPr>
              <a:t> Department in two districts Faridabad &amp; </a:t>
            </a:r>
            <a:r>
              <a:rPr lang="en-US" sz="1500" dirty="0" err="1" smtClean="0">
                <a:latin typeface="Bookman Old Style" pitchFamily="18" charset="0"/>
              </a:rPr>
              <a:t>Gurgaon</a:t>
            </a:r>
            <a:r>
              <a:rPr lang="en-US" sz="1500" dirty="0" smtClean="0">
                <a:latin typeface="Bookman Old Style" pitchFamily="18" charset="0"/>
              </a:rPr>
              <a:t> .</a:t>
            </a:r>
          </a:p>
          <a:p>
            <a:pPr algn="just"/>
            <a:endParaRPr lang="en-US" sz="1500" dirty="0">
              <a:latin typeface="Lucida Bright" pitchFamily="18"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460924424"/>
              </p:ext>
            </p:extLst>
          </p:nvPr>
        </p:nvGraphicFramePr>
        <p:xfrm>
          <a:off x="179512" y="357166"/>
          <a:ext cx="8712968" cy="3503882"/>
        </p:xfrm>
        <a:graphic>
          <a:graphicData uri="http://schemas.openxmlformats.org/drawingml/2006/table">
            <a:tbl>
              <a:tblPr/>
              <a:tblGrid>
                <a:gridCol w="1933336"/>
                <a:gridCol w="1584026"/>
                <a:gridCol w="1998311"/>
                <a:gridCol w="1778982"/>
                <a:gridCol w="1418313"/>
              </a:tblGrid>
              <a:tr h="623562">
                <a:tc gridSpan="5">
                  <a:txBody>
                    <a:bodyPr/>
                    <a:lstStyle/>
                    <a:p>
                      <a:pPr algn="ctr" fontAlgn="t"/>
                      <a:r>
                        <a:rPr lang="en-IN" sz="2000" b="1" i="0" u="none" strike="noStrike" dirty="0">
                          <a:solidFill>
                            <a:srgbClr val="C00000"/>
                          </a:solidFill>
                          <a:latin typeface="Bookman Old Style" pitchFamily="18" charset="0"/>
                        </a:rPr>
                        <a:t>Total No. of </a:t>
                      </a:r>
                      <a:r>
                        <a:rPr lang="en-IN" sz="2000" b="1" i="0" u="none" strike="noStrike" dirty="0" smtClean="0">
                          <a:solidFill>
                            <a:srgbClr val="C00000"/>
                          </a:solidFill>
                          <a:latin typeface="Bookman Old Style" pitchFamily="18" charset="0"/>
                        </a:rPr>
                        <a:t>Institutions </a:t>
                      </a:r>
                      <a:r>
                        <a:rPr lang="en-IN" sz="2000" b="1" i="0" u="none" strike="noStrike" dirty="0">
                          <a:solidFill>
                            <a:srgbClr val="C00000"/>
                          </a:solidFill>
                          <a:latin typeface="Bookman Old Style" pitchFamily="18" charset="0"/>
                        </a:rPr>
                        <a:t>&amp; </a:t>
                      </a:r>
                      <a:r>
                        <a:rPr lang="en-IN" sz="2000" b="1" i="0" u="none" strike="noStrike" dirty="0" smtClean="0">
                          <a:solidFill>
                            <a:srgbClr val="C00000"/>
                          </a:solidFill>
                          <a:latin typeface="Bookman Old Style" pitchFamily="18" charset="0"/>
                        </a:rPr>
                        <a:t>Enrolment during  the </a:t>
                      </a:r>
                      <a:r>
                        <a:rPr lang="en-IN" sz="2000" b="1" i="0" u="none" strike="noStrike" dirty="0">
                          <a:solidFill>
                            <a:srgbClr val="C00000"/>
                          </a:solidFill>
                          <a:latin typeface="Bookman Old Style" pitchFamily="18" charset="0"/>
                        </a:rPr>
                        <a:t>Year </a:t>
                      </a:r>
                      <a:r>
                        <a:rPr lang="en-IN" sz="2000" b="1" i="0" u="none" strike="noStrike" baseline="0" dirty="0" smtClean="0">
                          <a:solidFill>
                            <a:srgbClr val="C00000"/>
                          </a:solidFill>
                          <a:latin typeface="Bookman Old Style" pitchFamily="18" charset="0"/>
                        </a:rPr>
                        <a:t> </a:t>
                      </a:r>
                      <a:r>
                        <a:rPr lang="en-IN" sz="2000" b="1" i="0" u="none" strike="noStrike" dirty="0" smtClean="0">
                          <a:solidFill>
                            <a:srgbClr val="C00000"/>
                          </a:solidFill>
                          <a:latin typeface="Bookman Old Style" pitchFamily="18" charset="0"/>
                        </a:rPr>
                        <a:t>2017-18 &amp; 2018-19</a:t>
                      </a:r>
                      <a:endParaRPr lang="en-IN" sz="2000" b="1" i="0" u="none" strike="noStrike" dirty="0">
                        <a:solidFill>
                          <a:srgbClr val="C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04056">
                <a:tc rowSpan="2">
                  <a:txBody>
                    <a:bodyPr/>
                    <a:lstStyle/>
                    <a:p>
                      <a:pPr algn="ctr" fontAlgn="t"/>
                      <a:r>
                        <a:rPr lang="en-IN" sz="1500" b="1" i="0" u="none" strike="noStrike" dirty="0" smtClean="0">
                          <a:solidFill>
                            <a:srgbClr val="000000"/>
                          </a:solidFill>
                          <a:latin typeface="Bookman Old Style" pitchFamily="18" charset="0"/>
                        </a:rPr>
                        <a:t>Types of Institutions</a:t>
                      </a:r>
                      <a:endParaRPr lang="en-IN" sz="1500" b="1" i="0" u="none" strike="noStrike" dirty="0">
                        <a:solidFill>
                          <a:srgbClr val="0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IN" sz="1500" b="1" i="0" u="none" strike="noStrike" dirty="0">
                          <a:solidFill>
                            <a:srgbClr val="000000"/>
                          </a:solidFill>
                          <a:latin typeface="Bookman Old Style" pitchFamily="18" charset="0"/>
                        </a:rPr>
                        <a:t>No of Institutions &amp; Enrolment </a:t>
                      </a:r>
                      <a:r>
                        <a:rPr lang="en-IN" sz="1500" b="1" i="0" u="none" strike="noStrike" dirty="0" smtClean="0">
                          <a:solidFill>
                            <a:srgbClr val="000000"/>
                          </a:solidFill>
                          <a:latin typeface="Bookman Old Style" pitchFamily="18" charset="0"/>
                        </a:rPr>
                        <a:t>2017-18</a:t>
                      </a:r>
                      <a:endParaRPr lang="en-IN" sz="1500" b="1" i="0" u="none" strike="noStrike" dirty="0">
                        <a:solidFill>
                          <a:srgbClr val="0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fontAlgn="t"/>
                      <a:r>
                        <a:rPr lang="en-IN" sz="1500" b="1" i="0" u="none" strike="noStrike" dirty="0">
                          <a:solidFill>
                            <a:srgbClr val="000000"/>
                          </a:solidFill>
                          <a:latin typeface="Bookman Old Style" pitchFamily="18" charset="0"/>
                        </a:rPr>
                        <a:t>No of Institutions &amp; Enrolment </a:t>
                      </a:r>
                      <a:r>
                        <a:rPr lang="en-IN" sz="1500" b="1" i="0" u="none" strike="noStrike" dirty="0" smtClean="0">
                          <a:solidFill>
                            <a:srgbClr val="000000"/>
                          </a:solidFill>
                          <a:latin typeface="Bookman Old Style" pitchFamily="18" charset="0"/>
                        </a:rPr>
                        <a:t>2018-19</a:t>
                      </a:r>
                      <a:endParaRPr lang="en-IN" sz="1500" b="1" i="0" u="none" strike="noStrike" dirty="0">
                        <a:solidFill>
                          <a:srgbClr val="0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r>
              <a:tr h="576064">
                <a:tc vMerge="1">
                  <a:txBody>
                    <a:bodyPr/>
                    <a:lstStyle/>
                    <a:p>
                      <a:endParaRPr lang="en-IN"/>
                    </a:p>
                  </a:txBody>
                  <a:tcPr/>
                </a:tc>
                <a:tc>
                  <a:txBody>
                    <a:bodyPr/>
                    <a:lstStyle/>
                    <a:p>
                      <a:pPr algn="ctr" fontAlgn="t"/>
                      <a:r>
                        <a:rPr lang="en-IN" sz="1500" b="1" i="0" u="none" strike="noStrike" dirty="0">
                          <a:solidFill>
                            <a:srgbClr val="000000"/>
                          </a:solidFill>
                          <a:latin typeface="Bookman Old Style" pitchFamily="18" charset="0"/>
                        </a:rPr>
                        <a:t>No of institutions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500" b="1" i="0" u="none" strike="noStrike" dirty="0">
                          <a:solidFill>
                            <a:srgbClr val="000000"/>
                          </a:solidFill>
                          <a:latin typeface="Bookman Old Style" pitchFamily="18" charset="0"/>
                        </a:rPr>
                        <a:t>Enrolment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500" b="1" i="0" u="none" strike="noStrike">
                          <a:solidFill>
                            <a:srgbClr val="000000"/>
                          </a:solidFill>
                          <a:latin typeface="Bookman Old Style" pitchFamily="18" charset="0"/>
                        </a:rPr>
                        <a:t>No of institutions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IN" sz="1500" b="1" i="0" u="none" strike="noStrike">
                          <a:solidFill>
                            <a:srgbClr val="000000"/>
                          </a:solidFill>
                          <a:latin typeface="Bookman Old Style" pitchFamily="18" charset="0"/>
                        </a:rPr>
                        <a:t>Enrolment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064">
                <a:tc>
                  <a:txBody>
                    <a:bodyPr/>
                    <a:lstStyle/>
                    <a:p>
                      <a:pPr algn="l" rtl="0" fontAlgn="t"/>
                      <a:r>
                        <a:rPr lang="en-IN" sz="1500" b="0" i="0" u="none" strike="noStrike" dirty="0">
                          <a:solidFill>
                            <a:srgbClr val="000000"/>
                          </a:solidFill>
                          <a:latin typeface="Bookman Old Style" pitchFamily="18" charset="0"/>
                        </a:rPr>
                        <a:t>Govt. Primary Schools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8651</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962549</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1"/>
                          </a:solidFill>
                          <a:latin typeface="Bookman Old Style" pitchFamily="18" charset="0"/>
                          <a:ea typeface="+mn-ea"/>
                          <a:cs typeface="Times New Roman" pitchFamily="18" charset="0"/>
                        </a:rPr>
                        <a:t>8822</a:t>
                      </a:r>
                      <a:endParaRPr kumimoji="0" lang="en-IN" sz="1500" b="0" kern="1200" dirty="0">
                        <a:solidFill>
                          <a:schemeClr val="tx1"/>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Bookman Old Style" pitchFamily="18" charset="0"/>
                          <a:ea typeface="+mn-ea"/>
                          <a:cs typeface="Times New Roman" pitchFamily="18" charset="0"/>
                        </a:rPr>
                        <a:t>952828</a:t>
                      </a:r>
                      <a:endParaRPr kumimoji="0" lang="en-IN" sz="1500" b="0" kern="1200" dirty="0">
                        <a:solidFill>
                          <a:schemeClr val="tx2">
                            <a:lumMod val="50000"/>
                          </a:schemeClr>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t"/>
                      <a:r>
                        <a:rPr lang="en-IN" sz="1500" b="0" i="0" u="none" strike="noStrike" dirty="0" smtClean="0">
                          <a:solidFill>
                            <a:srgbClr val="000000"/>
                          </a:solidFill>
                          <a:latin typeface="Bookman Old Style" pitchFamily="18" charset="0"/>
                        </a:rPr>
                        <a:t>Upper Primary</a:t>
                      </a:r>
                      <a:endParaRPr lang="en-IN" sz="1500" b="0" i="0" u="none" strike="noStrike" dirty="0">
                        <a:solidFill>
                          <a:srgbClr val="000000"/>
                        </a:solidFill>
                        <a:latin typeface="Bookman Old Style" pitchFamily="18"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6304</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636205</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1"/>
                          </a:solidFill>
                          <a:latin typeface="Bookman Old Style" pitchFamily="18" charset="0"/>
                          <a:ea typeface="+mn-ea"/>
                          <a:cs typeface="Times New Roman" pitchFamily="18" charset="0"/>
                        </a:rPr>
                        <a:t>5881</a:t>
                      </a:r>
                      <a:endParaRPr kumimoji="0" lang="en-IN" sz="1500" b="0" kern="1200" dirty="0">
                        <a:solidFill>
                          <a:schemeClr val="tx1"/>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Bookman Old Style" pitchFamily="18" charset="0"/>
                          <a:ea typeface="+mn-ea"/>
                          <a:cs typeface="Times New Roman" pitchFamily="18" charset="0"/>
                        </a:rPr>
                        <a:t>657455</a:t>
                      </a:r>
                      <a:endParaRPr kumimoji="0" lang="en-IN" sz="1500" b="0" kern="1200" dirty="0">
                        <a:solidFill>
                          <a:schemeClr val="tx2">
                            <a:lumMod val="50000"/>
                          </a:schemeClr>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t"/>
                      <a:r>
                        <a:rPr lang="en-IN" sz="1500" b="0" i="0" u="none" strike="noStrike" dirty="0">
                          <a:solidFill>
                            <a:srgbClr val="000000"/>
                          </a:solidFill>
                          <a:latin typeface="Bookman Old Style" pitchFamily="18" charset="0"/>
                        </a:rPr>
                        <a:t>NCLP Centres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35</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Times New Roman" pitchFamily="18" charset="0"/>
                          <a:ea typeface="+mn-ea"/>
                          <a:cs typeface="Times New Roman" pitchFamily="18" charset="0"/>
                        </a:rPr>
                        <a:t>2328</a:t>
                      </a:r>
                      <a:endParaRPr kumimoji="0" lang="en-IN" sz="1500" b="0" kern="1200" dirty="0">
                        <a:solidFill>
                          <a:schemeClr val="tx2">
                            <a:lumMod val="50000"/>
                          </a:schemeClr>
                        </a:solidFill>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1"/>
                          </a:solidFill>
                          <a:latin typeface="Bookman Old Style" pitchFamily="18" charset="0"/>
                          <a:ea typeface="+mn-ea"/>
                          <a:cs typeface="Times New Roman" pitchFamily="18" charset="0"/>
                        </a:rPr>
                        <a:t>35</a:t>
                      </a:r>
                      <a:endParaRPr kumimoji="0" lang="en-IN" sz="1500" b="0" kern="1200" dirty="0">
                        <a:solidFill>
                          <a:schemeClr val="tx1"/>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en-IN" sz="1500" b="0" kern="1200" dirty="0" smtClean="0">
                          <a:solidFill>
                            <a:schemeClr val="tx2">
                              <a:lumMod val="50000"/>
                            </a:schemeClr>
                          </a:solidFill>
                          <a:latin typeface="Bookman Old Style" pitchFamily="18" charset="0"/>
                          <a:ea typeface="+mn-ea"/>
                          <a:cs typeface="Times New Roman" pitchFamily="18" charset="0"/>
                        </a:rPr>
                        <a:t>2553</a:t>
                      </a:r>
                      <a:endParaRPr kumimoji="0" lang="en-IN" sz="1500" b="0" kern="1200" dirty="0">
                        <a:solidFill>
                          <a:schemeClr val="tx2">
                            <a:lumMod val="50000"/>
                          </a:schemeClr>
                        </a:solidFill>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rtl="0" fontAlgn="t"/>
                      <a:r>
                        <a:rPr lang="en-IN" sz="1500" b="1" i="0" u="none" strike="noStrike">
                          <a:solidFill>
                            <a:srgbClr val="000000"/>
                          </a:solidFill>
                          <a:latin typeface="Bookman Old Style" pitchFamily="18" charset="0"/>
                        </a:rPr>
                        <a:t>Grand Total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500" b="1" i="0" u="none" strike="noStrike" dirty="0" smtClean="0">
                          <a:solidFill>
                            <a:srgbClr val="191919"/>
                          </a:solidFill>
                          <a:latin typeface="Bookman Old Style"/>
                        </a:rPr>
                        <a:t>14990</a:t>
                      </a:r>
                      <a:endParaRPr lang="en-US" sz="1500" b="1" i="0" u="none" strike="noStrike" dirty="0">
                        <a:solidFill>
                          <a:srgbClr val="191919"/>
                        </a:solidFill>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500" b="1" i="0" u="none" strike="noStrike" dirty="0" smtClean="0">
                          <a:solidFill>
                            <a:srgbClr val="191919"/>
                          </a:solidFill>
                          <a:latin typeface="Bookman Old Style"/>
                        </a:rPr>
                        <a:t>1601082</a:t>
                      </a:r>
                      <a:endParaRPr lang="en-US" sz="1500" b="1" i="0" u="none" strike="noStrike" dirty="0">
                        <a:solidFill>
                          <a:srgbClr val="191919"/>
                        </a:solidFill>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500" b="1" i="0" u="none" strike="noStrike" dirty="0" smtClean="0">
                          <a:solidFill>
                            <a:schemeClr val="tx1"/>
                          </a:solidFill>
                          <a:latin typeface="Bookman Old Style"/>
                        </a:rPr>
                        <a:t>14738</a:t>
                      </a:r>
                      <a:endParaRPr lang="en-US" sz="1500" b="1" i="0" u="none" strike="noStrike" dirty="0">
                        <a:solidFill>
                          <a:schemeClr val="tx1"/>
                        </a:solidFill>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500" b="1" i="0" u="none" strike="noStrike" dirty="0" smtClean="0">
                          <a:solidFill>
                            <a:srgbClr val="191919"/>
                          </a:solidFill>
                          <a:latin typeface="Bookman Old Style"/>
                        </a:rPr>
                        <a:t>1612836</a:t>
                      </a:r>
                      <a:endParaRPr lang="en-US" sz="1500" b="1" i="0" u="none" strike="noStrike" dirty="0">
                        <a:solidFill>
                          <a:srgbClr val="191919"/>
                        </a:solidFill>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393" name="TextBox 6"/>
          <p:cNvSpPr txBox="1">
            <a:spLocks noChangeArrowheads="1"/>
          </p:cNvSpPr>
          <p:nvPr/>
        </p:nvSpPr>
        <p:spPr bwMode="auto">
          <a:xfrm>
            <a:off x="152400" y="4786322"/>
            <a:ext cx="8686800" cy="646331"/>
          </a:xfrm>
          <a:prstGeom prst="rect">
            <a:avLst/>
          </a:prstGeom>
          <a:noFill/>
          <a:ln w="9525">
            <a:noFill/>
            <a:miter lim="800000"/>
            <a:headEnd/>
            <a:tailEnd/>
          </a:ln>
        </p:spPr>
        <p:txBody>
          <a:bodyPr wrap="square">
            <a:spAutoFit/>
          </a:bodyPr>
          <a:lstStyle/>
          <a:p>
            <a:pPr algn="just">
              <a:buFont typeface="Arial" charset="0"/>
              <a:buChar char="•"/>
            </a:pPr>
            <a:endParaRPr lang="en-US" dirty="0"/>
          </a:p>
          <a:p>
            <a:pPr algn="just"/>
            <a:endParaRPr lang="en-IN"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8610160" cy="2088232"/>
          </a:xfrm>
        </p:spPr>
        <p:txBody>
          <a:bodyPr>
            <a:noAutofit/>
          </a:bodyPr>
          <a:lstStyle/>
          <a:p>
            <a:pPr algn="ctr">
              <a:buNone/>
            </a:pPr>
            <a:endParaRPr lang="en-US" sz="6000" dirty="0" smtClean="0">
              <a:solidFill>
                <a:schemeClr val="accent3">
                  <a:lumMod val="60000"/>
                  <a:lumOff val="40000"/>
                </a:schemeClr>
              </a:solidFill>
            </a:endParaRPr>
          </a:p>
          <a:p>
            <a:pPr algn="ctr">
              <a:buNone/>
            </a:pPr>
            <a:r>
              <a:rPr lang="en-US" sz="2500" b="1" dirty="0" smtClean="0">
                <a:solidFill>
                  <a:schemeClr val="accent3">
                    <a:lumMod val="60000"/>
                    <a:lumOff val="40000"/>
                  </a:schemeClr>
                </a:solidFill>
                <a:latin typeface="Bookman Old Style" pitchFamily="18" charset="0"/>
              </a:rPr>
              <a:t>ALLOCATION &amp; UTILIZATION OF FUNDS/FOODGRAINS</a:t>
            </a:r>
          </a:p>
          <a:p>
            <a:pPr algn="ctr">
              <a:buNone/>
            </a:pPr>
            <a:endParaRPr lang="en-US" sz="6000" dirty="0" smtClean="0"/>
          </a:p>
        </p:txBody>
      </p:sp>
      <p:sp>
        <p:nvSpPr>
          <p:cNvPr id="4" name="Slide Number Placeholder 3"/>
          <p:cNvSpPr>
            <a:spLocks noGrp="1"/>
          </p:cNvSpPr>
          <p:nvPr>
            <p:ph type="sldNum" sz="quarter" idx="12"/>
          </p:nvPr>
        </p:nvSpPr>
        <p:spPr/>
        <p:txBody>
          <a:bodyPr/>
          <a:lstStyle/>
          <a:p>
            <a:pPr>
              <a:defRPr/>
            </a:pPr>
            <a:fld id="{1D3D73B6-85B6-4B74-B05A-59AA96DD6C95}" type="slidenum">
              <a:rPr lang="en-US" smtClean="0"/>
              <a:pPr>
                <a:defRPr/>
              </a:pPr>
              <a:t>8</a:t>
            </a:fld>
            <a:endParaRPr lang="en-US" dirty="0"/>
          </a:p>
        </p:txBody>
      </p:sp>
      <p:sp>
        <p:nvSpPr>
          <p:cNvPr id="2" name="Title 1"/>
          <p:cNvSpPr>
            <a:spLocks noGrp="1"/>
          </p:cNvSpPr>
          <p:nvPr>
            <p:ph type="title"/>
          </p:nvPr>
        </p:nvSpPr>
        <p:spPr>
          <a:xfrm>
            <a:off x="228600" y="228600"/>
            <a:ext cx="8705088" cy="1040160"/>
          </a:xfrm>
        </p:spPr>
        <p:txBody>
          <a:bodyPr>
            <a:normAutofit/>
          </a:bodyPr>
          <a:lstStyle/>
          <a:p>
            <a:pPr algn="ctr"/>
            <a:r>
              <a:rPr lang="en-US" sz="2000" dirty="0" smtClean="0">
                <a:latin typeface="Bookman Old Style" pitchFamily="18" charset="0"/>
              </a:rPr>
              <a:t>SECTION –III</a:t>
            </a:r>
            <a:br>
              <a:rPr lang="en-US" sz="2000" dirty="0" smtClean="0">
                <a:latin typeface="Bookman Old Style" pitchFamily="18" charset="0"/>
              </a:rPr>
            </a:br>
            <a:endParaRPr lang="en-IN" sz="2000" dirty="0">
              <a:solidFill>
                <a:schemeClr val="accent4">
                  <a:lumMod val="60000"/>
                  <a:lumOff val="40000"/>
                </a:schemeClr>
              </a:solidFill>
              <a:latin typeface="Bookman Old Style" pitchFamily="18"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298056315"/>
              </p:ext>
            </p:extLst>
          </p:nvPr>
        </p:nvGraphicFramePr>
        <p:xfrm>
          <a:off x="228600" y="1859280"/>
          <a:ext cx="8305800" cy="2289800"/>
        </p:xfrm>
        <a:graphic>
          <a:graphicData uri="http://schemas.openxmlformats.org/drawingml/2006/table">
            <a:tbl>
              <a:tblPr firstRow="1" bandRow="1">
                <a:tableStyleId>{5C22544A-7EE6-4342-B048-85BDC9FD1C3A}</a:tableStyleId>
              </a:tblPr>
              <a:tblGrid>
                <a:gridCol w="1572425"/>
                <a:gridCol w="1463489"/>
                <a:gridCol w="1718442"/>
                <a:gridCol w="1775722"/>
                <a:gridCol w="1775722"/>
              </a:tblGrid>
              <a:tr h="883920">
                <a:tc>
                  <a:txBody>
                    <a:bodyPr/>
                    <a:lstStyle/>
                    <a:p>
                      <a:pPr algn="ctr"/>
                      <a:r>
                        <a:rPr lang="en-US" sz="1500" dirty="0" err="1" smtClean="0">
                          <a:solidFill>
                            <a:schemeClr val="tx2">
                              <a:lumMod val="50000"/>
                            </a:schemeClr>
                          </a:solidFill>
                          <a:latin typeface="Bookman Old Style" pitchFamily="18" charset="0"/>
                          <a:cs typeface="Aparajita" pitchFamily="34" charset="0"/>
                        </a:rPr>
                        <a:t>Foodgrains</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cs typeface="Aparajita" pitchFamily="34" charset="0"/>
                        </a:rPr>
                        <a:t>Allocation </a:t>
                      </a:r>
                      <a:r>
                        <a:rPr lang="en-US" sz="1500" dirty="0" err="1" smtClean="0">
                          <a:solidFill>
                            <a:schemeClr val="tx2">
                              <a:lumMod val="50000"/>
                            </a:schemeClr>
                          </a:solidFill>
                          <a:latin typeface="Bookman Old Style" pitchFamily="18" charset="0"/>
                          <a:cs typeface="Aparajita" pitchFamily="34" charset="0"/>
                        </a:rPr>
                        <a:t>Upto</a:t>
                      </a:r>
                      <a:r>
                        <a:rPr lang="en-US" sz="1500" smtClean="0">
                          <a:solidFill>
                            <a:schemeClr val="tx2">
                              <a:lumMod val="50000"/>
                            </a:schemeClr>
                          </a:solidFill>
                          <a:latin typeface="Bookman Old Style" pitchFamily="18" charset="0"/>
                          <a:cs typeface="Aparajita" pitchFamily="34" charset="0"/>
                        </a:rPr>
                        <a:t>                31-3-2018</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cs typeface="Aparajita" pitchFamily="34" charset="0"/>
                        </a:rPr>
                        <a:t>Opening</a:t>
                      </a:r>
                      <a:r>
                        <a:rPr lang="en-US" sz="1500" baseline="0" dirty="0" smtClean="0">
                          <a:solidFill>
                            <a:schemeClr val="tx2">
                              <a:lumMod val="50000"/>
                            </a:schemeClr>
                          </a:solidFill>
                          <a:latin typeface="Bookman Old Style" pitchFamily="18" charset="0"/>
                          <a:cs typeface="Aparajita" pitchFamily="34" charset="0"/>
                        </a:rPr>
                        <a:t> Balance as on 1-4-17</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cs typeface="Aparajita" pitchFamily="34" charset="0"/>
                        </a:rPr>
                        <a:t>Lifting</a:t>
                      </a:r>
                      <a:r>
                        <a:rPr lang="en-US" sz="1500" baseline="0" dirty="0" smtClean="0">
                          <a:solidFill>
                            <a:schemeClr val="tx2">
                              <a:lumMod val="50000"/>
                            </a:schemeClr>
                          </a:solidFill>
                          <a:latin typeface="Bookman Old Style" pitchFamily="18" charset="0"/>
                          <a:cs typeface="Aparajita" pitchFamily="34" charset="0"/>
                        </a:rPr>
                        <a:t>               </a:t>
                      </a:r>
                      <a:r>
                        <a:rPr lang="en-US" sz="1500" dirty="0" smtClean="0">
                          <a:solidFill>
                            <a:schemeClr val="tx2">
                              <a:lumMod val="50000"/>
                            </a:schemeClr>
                          </a:solidFill>
                          <a:latin typeface="Bookman Old Style" pitchFamily="18" charset="0"/>
                          <a:cs typeface="Aparajita" pitchFamily="34" charset="0"/>
                        </a:rPr>
                        <a:t>(</a:t>
                      </a:r>
                      <a:r>
                        <a:rPr lang="en-US" sz="1500" dirty="0" err="1" smtClean="0">
                          <a:solidFill>
                            <a:schemeClr val="tx2">
                              <a:lumMod val="50000"/>
                            </a:schemeClr>
                          </a:solidFill>
                          <a:latin typeface="Bookman Old Style" pitchFamily="18" charset="0"/>
                          <a:cs typeface="Aparajita" pitchFamily="34" charset="0"/>
                        </a:rPr>
                        <a:t>Upto</a:t>
                      </a:r>
                      <a:r>
                        <a:rPr lang="en-US" sz="1500" dirty="0" smtClean="0">
                          <a:solidFill>
                            <a:schemeClr val="tx2">
                              <a:lumMod val="50000"/>
                            </a:schemeClr>
                          </a:solidFill>
                          <a:latin typeface="Bookman Old Style" pitchFamily="18" charset="0"/>
                          <a:cs typeface="Aparajita" pitchFamily="34" charset="0"/>
                        </a:rPr>
                        <a:t>                      31-3-2018)</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1500" dirty="0" smtClean="0">
                          <a:solidFill>
                            <a:schemeClr val="tx2">
                              <a:lumMod val="50000"/>
                            </a:schemeClr>
                          </a:solidFill>
                          <a:latin typeface="Bookman Old Style" pitchFamily="18" charset="0"/>
                          <a:cs typeface="Aparajita" pitchFamily="34" charset="0"/>
                        </a:rPr>
                        <a:t>Utilization  (Up to</a:t>
                      </a:r>
                      <a:r>
                        <a:rPr lang="en-US" sz="1500" baseline="0" dirty="0" smtClean="0">
                          <a:solidFill>
                            <a:schemeClr val="tx2">
                              <a:lumMod val="50000"/>
                            </a:schemeClr>
                          </a:solidFill>
                          <a:latin typeface="Bookman Old Style" pitchFamily="18" charset="0"/>
                          <a:cs typeface="Aparajita" pitchFamily="34" charset="0"/>
                        </a:rPr>
                        <a:t> 31-3-2018)</a:t>
                      </a:r>
                      <a:endParaRPr lang="en-US" sz="15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r>
              <a:tr h="397768">
                <a:tc>
                  <a:txBody>
                    <a:bodyPr/>
                    <a:lstStyle/>
                    <a:p>
                      <a:pPr algn="l"/>
                      <a:r>
                        <a:rPr lang="en-US" sz="1500" b="1" dirty="0" smtClean="0">
                          <a:solidFill>
                            <a:schemeClr val="tx2">
                              <a:lumMod val="50000"/>
                            </a:schemeClr>
                          </a:solidFill>
                          <a:latin typeface="Bookman Old Style" pitchFamily="18" charset="0"/>
                          <a:cs typeface="Times New Roman" pitchFamily="18" charset="0"/>
                        </a:rPr>
                        <a:t>Primary</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20355.47</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184.04</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14945.16</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15055.54</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r>
              <a:tr h="648072">
                <a:tc>
                  <a:txBody>
                    <a:bodyPr/>
                    <a:lstStyle/>
                    <a:p>
                      <a:pPr algn="l"/>
                      <a:r>
                        <a:rPr lang="en-US" sz="1500" b="1" dirty="0" smtClean="0">
                          <a:solidFill>
                            <a:schemeClr val="tx2">
                              <a:lumMod val="50000"/>
                            </a:schemeClr>
                          </a:solidFill>
                          <a:latin typeface="Bookman Old Style" pitchFamily="18" charset="0"/>
                          <a:cs typeface="Times New Roman" pitchFamily="18" charset="0"/>
                        </a:rPr>
                        <a:t>Upper Primary</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21051.93</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153.73</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14867.99</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0" dirty="0" smtClean="0">
                          <a:solidFill>
                            <a:schemeClr val="tx2">
                              <a:lumMod val="50000"/>
                            </a:schemeClr>
                          </a:solidFill>
                          <a:latin typeface="Bookman Old Style" pitchFamily="18" charset="0"/>
                          <a:cs typeface="Times New Roman" pitchFamily="18" charset="0"/>
                        </a:rPr>
                        <a:t>14698.63</a:t>
                      </a:r>
                      <a:endParaRPr lang="en-US" sz="15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r>
              <a:tr h="360040">
                <a:tc>
                  <a:txBody>
                    <a:bodyPr/>
                    <a:lstStyle/>
                    <a:p>
                      <a:pPr algn="l"/>
                      <a:r>
                        <a:rPr lang="en-US" sz="1500" b="1" dirty="0" smtClean="0">
                          <a:solidFill>
                            <a:schemeClr val="tx2">
                              <a:lumMod val="50000"/>
                            </a:schemeClr>
                          </a:solidFill>
                          <a:latin typeface="Bookman Old Style" pitchFamily="18" charset="0"/>
                          <a:cs typeface="Times New Roman" pitchFamily="18" charset="0"/>
                        </a:rPr>
                        <a:t>Total</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cs typeface="Times New Roman" pitchFamily="18" charset="0"/>
                        </a:rPr>
                        <a:t>41407.4</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cs typeface="Times New Roman" pitchFamily="18" charset="0"/>
                        </a:rPr>
                        <a:t>337.77</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cs typeface="Times New Roman" pitchFamily="18" charset="0"/>
                        </a:rPr>
                        <a:t>29813.15</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1500" b="1" dirty="0" smtClean="0">
                          <a:solidFill>
                            <a:schemeClr val="tx2">
                              <a:lumMod val="50000"/>
                            </a:schemeClr>
                          </a:solidFill>
                          <a:latin typeface="Bookman Old Style" pitchFamily="18" charset="0"/>
                          <a:cs typeface="Times New Roman" pitchFamily="18" charset="0"/>
                        </a:rPr>
                        <a:t>29754.17</a:t>
                      </a:r>
                      <a:endParaRPr lang="en-US" sz="15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r>
            </a:tbl>
          </a:graphicData>
        </a:graphic>
      </p:graphicFrame>
      <p:sp>
        <p:nvSpPr>
          <p:cNvPr id="7" name="Slide Number Placeholder 6"/>
          <p:cNvSpPr>
            <a:spLocks noGrp="1"/>
          </p:cNvSpPr>
          <p:nvPr>
            <p:ph type="sldNum" sz="quarter" idx="12"/>
          </p:nvPr>
        </p:nvSpPr>
        <p:spPr/>
        <p:txBody>
          <a:bodyPr/>
          <a:lstStyle/>
          <a:p>
            <a:pPr>
              <a:defRPr/>
            </a:pPr>
            <a:fld id="{855C651D-6D96-4317-AC5E-3161CC1CB6D4}" type="slidenum">
              <a:rPr lang="en-US"/>
              <a:pPr>
                <a:defRPr/>
              </a:pPr>
              <a:t>9</a:t>
            </a:fld>
            <a:endParaRPr lang="en-US" dirty="0"/>
          </a:p>
        </p:txBody>
      </p:sp>
      <p:sp>
        <p:nvSpPr>
          <p:cNvPr id="11266" name="Title 1"/>
          <p:cNvSpPr>
            <a:spLocks noGrp="1"/>
          </p:cNvSpPr>
          <p:nvPr>
            <p:ph type="title"/>
          </p:nvPr>
        </p:nvSpPr>
        <p:spPr>
          <a:xfrm>
            <a:off x="457200" y="274638"/>
            <a:ext cx="8229600" cy="1096962"/>
          </a:xfrm>
        </p:spPr>
        <p:txBody>
          <a:bodyPr>
            <a:normAutofit/>
          </a:bodyPr>
          <a:lstStyle/>
          <a:p>
            <a:pPr algn="ctr"/>
            <a:r>
              <a:rPr lang="en-US" sz="2000" b="1" u="sng" dirty="0" smtClean="0">
                <a:solidFill>
                  <a:schemeClr val="accent4">
                    <a:lumMod val="60000"/>
                    <a:lumOff val="40000"/>
                  </a:schemeClr>
                </a:solidFill>
                <a:latin typeface="Bookman Old Style" pitchFamily="18" charset="0"/>
              </a:rPr>
              <a:t>Quantity Of Food Grains-Allocated, Lifted &amp; Utilization for Schools</a:t>
            </a:r>
          </a:p>
        </p:txBody>
      </p:sp>
      <p:sp>
        <p:nvSpPr>
          <p:cNvPr id="11296" name="TextBox 6"/>
          <p:cNvSpPr txBox="1">
            <a:spLocks noChangeArrowheads="1"/>
          </p:cNvSpPr>
          <p:nvPr/>
        </p:nvSpPr>
        <p:spPr bwMode="auto">
          <a:xfrm>
            <a:off x="5638800" y="1295400"/>
            <a:ext cx="2895600" cy="338554"/>
          </a:xfrm>
          <a:prstGeom prst="rect">
            <a:avLst/>
          </a:prstGeom>
          <a:noFill/>
          <a:ln w="9525">
            <a:noFill/>
            <a:miter lim="800000"/>
            <a:headEnd/>
            <a:tailEnd/>
          </a:ln>
        </p:spPr>
        <p:txBody>
          <a:bodyPr>
            <a:spAutoFit/>
          </a:bodyPr>
          <a:lstStyle/>
          <a:p>
            <a:r>
              <a:rPr lang="en-US" sz="1600" dirty="0" smtClean="0">
                <a:latin typeface="Bookman Old Style" pitchFamily="18" charset="0"/>
                <a:cs typeface="Aparajita" pitchFamily="34" charset="0"/>
              </a:rPr>
              <a:t>       (Qty in Metric Tonnes)</a:t>
            </a:r>
            <a:endParaRPr lang="en-IN" sz="1600" dirty="0">
              <a:latin typeface="Bookman Old Style" pitchFamily="18" charset="0"/>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5657</TotalTime>
  <Words>2305</Words>
  <Application>Microsoft Office PowerPoint</Application>
  <PresentationFormat>On-screen Show (4:3)</PresentationFormat>
  <Paragraphs>694</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   </vt:lpstr>
      <vt:lpstr>STRUCTURE OF PPT</vt:lpstr>
      <vt:lpstr>BRIEF NOTE - MID DAY MEAL SCHEME </vt:lpstr>
      <vt:lpstr>MANAGEMENT STRUCTURE </vt:lpstr>
      <vt:lpstr>SECTION –II </vt:lpstr>
      <vt:lpstr>Count of Institutes and Children covered in 2017-18</vt:lpstr>
      <vt:lpstr>Slide 7</vt:lpstr>
      <vt:lpstr>SECTION –III </vt:lpstr>
      <vt:lpstr>Quantity Of Food Grains-Allocated, Lifted &amp; Utilization for Schools</vt:lpstr>
      <vt:lpstr>Total Budgetary allocation for the year 2017-18 </vt:lpstr>
      <vt:lpstr>Budget Allocation &amp; Expenditure on cooking cost upto  31-03-2018 </vt:lpstr>
      <vt:lpstr>Budget Allocation &amp; Expenditure on Cost of Foodgrains upto    31-03-2018 </vt:lpstr>
      <vt:lpstr>Budget allocation &amp; Expenditure towards Honorarium for Cook cum Helper </vt:lpstr>
      <vt:lpstr>Budget Allocation &amp; Expenditure on Management Monitoring &amp; Evaluation(MME)  upto 31-03-2018   </vt:lpstr>
      <vt:lpstr>Budget Allocation &amp; Expenditure on Transportation Cost upto  31-03-2018 </vt:lpstr>
      <vt:lpstr>Recipes</vt:lpstr>
      <vt:lpstr>SECTION –IV </vt:lpstr>
      <vt:lpstr>Mid Day Meal Week</vt:lpstr>
      <vt:lpstr>Milk Started</vt:lpstr>
      <vt:lpstr>             </vt:lpstr>
      <vt:lpstr>Slide 21</vt:lpstr>
      <vt:lpstr>Hand wash before and after Mid Day Meal</vt:lpstr>
      <vt:lpstr>Slide 23</vt:lpstr>
      <vt:lpstr>School Health Programme</vt:lpstr>
      <vt:lpstr>Slide 25</vt:lpstr>
      <vt:lpstr>Best Practices</vt:lpstr>
      <vt:lpstr>Slide 27</vt:lpstr>
      <vt:lpstr>Slide 28</vt:lpstr>
      <vt:lpstr>SECTION – V </vt:lpstr>
      <vt:lpstr>ACTION TAKEN ON PAB ASSURANCE</vt:lpstr>
      <vt:lpstr>Continued…</vt:lpstr>
      <vt:lpstr>SECTION – VIII </vt:lpstr>
      <vt:lpstr>Children proposed to be covered in 2018-19 </vt:lpstr>
      <vt:lpstr>Total requirement of Budget for  2018-19</vt:lpstr>
      <vt:lpstr>Component wise requirement of Budget for the Year 2018-19</vt:lpstr>
      <vt:lpstr>Requirement of Budget for the Year 2018-19(Primary Stage)</vt:lpstr>
      <vt:lpstr>Requirement of Budget for the Year 2018-19  (Upper Primary Stage)</vt:lpstr>
      <vt:lpstr>Requirement of Budget for the Year 2018-19 for (National Child Labour Project Schools(NCLP) </vt:lpstr>
      <vt:lpstr>Proposal for MME 2018-19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Day Meal</dc:title>
  <dc:creator>Kamal</dc:creator>
  <cp:lastModifiedBy>User</cp:lastModifiedBy>
  <cp:revision>1361</cp:revision>
  <cp:lastPrinted>2018-02-23T07:02:15Z</cp:lastPrinted>
  <dcterms:created xsi:type="dcterms:W3CDTF">2011-03-15T11:39:18Z</dcterms:created>
  <dcterms:modified xsi:type="dcterms:W3CDTF">2018-06-26T07:15:18Z</dcterms:modified>
</cp:coreProperties>
</file>